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3B2E"/>
    <a:srgbClr val="4D4334"/>
    <a:srgbClr val="4B3F31"/>
    <a:srgbClr val="27221B"/>
    <a:srgbClr val="4780A1"/>
    <a:srgbClr val="614A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varScale="1">
        <p:scale>
          <a:sx n="14" d="100"/>
          <a:sy n="14" d="100"/>
        </p:scale>
        <p:origin x="1516" y="44"/>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cb0005\Desktop\TOM%20BUNCH%20_%20BSL\Results%20Breed_SpecificLegislationTab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cb0005\Desktop\TOM%20BUNCH%20_%20BSL\Results%20Breed_SpecificLegislationTabl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cb0005\Desktop\TOM%20BUNCH%20_%20BSL\Results%20Breed_SpecificLegislationTabl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vcb0005\Desktop\TOM%20BUNCH%20_%20BSL\Results%20Breed_SpecificLegislationTabl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vcb0005\Desktop\TOM%20BUNCH%20_%20BSL\Results%20Breed_SpecificLegislationTabl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r>
              <a:rPr lang="en-US" sz="2400" b="1">
                <a:solidFill>
                  <a:schemeClr val="tx1"/>
                </a:solidFill>
              </a:rPr>
              <a:t>GENDER</a:t>
            </a:r>
          </a:p>
        </c:rich>
      </c:tx>
      <c:overlay val="0"/>
      <c:spPr>
        <a:noFill/>
        <a:ln>
          <a:noFill/>
        </a:ln>
        <a:effectLst/>
      </c:spPr>
      <c:txPr>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bg1"/>
        </a:solidFill>
        <a:ln>
          <a:solidFill>
            <a:schemeClr val="tx1"/>
          </a:solidFill>
        </a:ln>
        <a:effectLst/>
        <a:sp3d>
          <a:contourClr>
            <a:schemeClr val="tx1"/>
          </a:contourClr>
        </a:sp3d>
      </c:spPr>
    </c:floor>
    <c:sideWall>
      <c:thickness val="0"/>
      <c:spPr>
        <a:solidFill>
          <a:schemeClr val="bg1"/>
        </a:solidFill>
        <a:ln>
          <a:noFill/>
        </a:ln>
        <a:effectLst/>
        <a:sp3d/>
      </c:spPr>
    </c:sideWall>
    <c:backWall>
      <c:thickness val="0"/>
      <c:spPr>
        <a:solidFill>
          <a:schemeClr val="bg1"/>
        </a:solidFill>
        <a:ln>
          <a:solidFill>
            <a:schemeClr val="tx1"/>
          </a:solidFill>
        </a:ln>
        <a:effectLst/>
        <a:sp3d>
          <a:contourClr>
            <a:schemeClr val="tx1"/>
          </a:contourClr>
        </a:sp3d>
      </c:spPr>
    </c:backWall>
    <c:plotArea>
      <c:layout/>
      <c:bar3DChart>
        <c:barDir val="col"/>
        <c:grouping val="clustered"/>
        <c:varyColors val="0"/>
        <c:ser>
          <c:idx val="0"/>
          <c:order val="0"/>
          <c:spPr>
            <a:solidFill>
              <a:schemeClr val="accent2"/>
            </a:solidFill>
            <a:ln>
              <a:solidFill>
                <a:schemeClr val="tx1"/>
              </a:solidFill>
            </a:ln>
            <a:effectLst/>
            <a:scene3d>
              <a:camera prst="orthographicFront"/>
              <a:lightRig rig="threePt" dir="t"/>
            </a:scene3d>
            <a:sp3d prstMaterial="translucentPowder">
              <a:contourClr>
                <a:schemeClr val="tx1"/>
              </a:contourClr>
            </a:sp3d>
          </c:spPr>
          <c:invertIfNegative val="0"/>
          <c:dLbls>
            <c:dLbl>
              <c:idx val="0"/>
              <c:layout>
                <c:manualLayout>
                  <c:x val="9.4614268986504685E-3"/>
                  <c:y val="-0.151293999600917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68-4A09-90D1-441486209227}"/>
                </c:ext>
              </c:extLst>
            </c:dLbl>
            <c:dLbl>
              <c:idx val="1"/>
              <c:layout>
                <c:manualLayout>
                  <c:x val="3.6124368098975658E-2"/>
                  <c:y val="-4.1261999891159293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4759825961894663"/>
                      <c:h val="0.1251787275438199"/>
                    </c:manualLayout>
                  </c15:layout>
                </c:ext>
                <c:ext xmlns:c16="http://schemas.microsoft.com/office/drawing/2014/chart" uri="{C3380CC4-5D6E-409C-BE32-E72D297353CC}">
                  <c16:uniqueId val="{00000001-3668-4A09-90D1-44148620922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Demographics!$B$4:$B$5</c:f>
              <c:strCache>
                <c:ptCount val="2"/>
                <c:pt idx="0">
                  <c:v>Male</c:v>
                </c:pt>
                <c:pt idx="1">
                  <c:v>Female</c:v>
                </c:pt>
              </c:strCache>
            </c:strRef>
          </c:cat>
          <c:val>
            <c:numRef>
              <c:f>Demographics!$C$4:$C$5</c:f>
              <c:numCache>
                <c:formatCode>0%</c:formatCode>
                <c:ptCount val="2"/>
                <c:pt idx="0">
                  <c:v>0.18996415770608999</c:v>
                </c:pt>
                <c:pt idx="1">
                  <c:v>0.81003584229391001</c:v>
                </c:pt>
              </c:numCache>
            </c:numRef>
          </c:val>
          <c:extLst>
            <c:ext xmlns:c16="http://schemas.microsoft.com/office/drawing/2014/chart" uri="{C3380CC4-5D6E-409C-BE32-E72D297353CC}">
              <c16:uniqueId val="{00000002-3668-4A09-90D1-441486209227}"/>
            </c:ext>
          </c:extLst>
        </c:ser>
        <c:dLbls>
          <c:showLegendKey val="0"/>
          <c:showVal val="1"/>
          <c:showCatName val="0"/>
          <c:showSerName val="0"/>
          <c:showPercent val="0"/>
          <c:showBubbleSize val="0"/>
        </c:dLbls>
        <c:gapWidth val="150"/>
        <c:shape val="box"/>
        <c:axId val="604297792"/>
        <c:axId val="604305008"/>
        <c:axId val="0"/>
      </c:bar3DChart>
      <c:catAx>
        <c:axId val="6042977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4305008"/>
        <c:crosses val="autoZero"/>
        <c:auto val="1"/>
        <c:lblAlgn val="ctr"/>
        <c:lblOffset val="100"/>
        <c:noMultiLvlLbl val="0"/>
      </c:catAx>
      <c:valAx>
        <c:axId val="604305008"/>
        <c:scaling>
          <c:orientation val="minMax"/>
        </c:scaling>
        <c:delete val="0"/>
        <c:axPos val="l"/>
        <c:majorGridlines>
          <c:spPr>
            <a:ln w="9525" cap="flat" cmpd="sng" algn="ctr">
              <a:solidFill>
                <a:schemeClr val="tx1">
                  <a:lumMod val="50000"/>
                  <a:lumOff val="5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4297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r>
              <a:rPr lang="en-US" sz="2400"/>
              <a:t>ETHNICITY</a:t>
            </a:r>
          </a:p>
        </c:rich>
      </c:tx>
      <c:overlay val="0"/>
      <c:spPr>
        <a:noFill/>
        <a:ln>
          <a:noFill/>
        </a:ln>
        <a:effectLst/>
      </c:spPr>
      <c:txPr>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lt1">
            <a:alpha val="27000"/>
          </a:schemeClr>
        </a:solidFill>
        <a:ln>
          <a:solidFill>
            <a:schemeClr val="tx1"/>
          </a:solidFill>
        </a:ln>
        <a:effectLst/>
        <a:sp3d>
          <a:contourClr>
            <a:schemeClr val="tx1"/>
          </a:contourClr>
        </a:sp3d>
      </c:spPr>
    </c:floor>
    <c:sideWall>
      <c:thickness val="0"/>
      <c:spPr>
        <a:solidFill>
          <a:schemeClr val="bg1"/>
        </a:solidFill>
        <a:ln>
          <a:noFill/>
        </a:ln>
        <a:effectLst/>
        <a:sp3d/>
      </c:spPr>
    </c:sideWall>
    <c:backWall>
      <c:thickness val="0"/>
      <c:spPr>
        <a:solidFill>
          <a:schemeClr val="bg1"/>
        </a:solidFill>
        <a:ln>
          <a:solidFill>
            <a:schemeClr val="tx1"/>
          </a:solidFill>
        </a:ln>
        <a:effectLst/>
        <a:sp3d>
          <a:contourClr>
            <a:schemeClr val="tx1"/>
          </a:contourClr>
        </a:sp3d>
      </c:spPr>
    </c:backWall>
    <c:plotArea>
      <c:layout>
        <c:manualLayout>
          <c:layoutTarget val="inner"/>
          <c:xMode val="edge"/>
          <c:yMode val="edge"/>
          <c:x val="0.17205510247502523"/>
          <c:y val="0.17349360006547138"/>
          <c:w val="0.68086422551354986"/>
          <c:h val="0.69860549130644112"/>
        </c:manualLayout>
      </c:layout>
      <c:bar3DChart>
        <c:barDir val="col"/>
        <c:grouping val="clustered"/>
        <c:varyColors val="0"/>
        <c:ser>
          <c:idx val="0"/>
          <c:order val="0"/>
          <c:spPr>
            <a:solidFill>
              <a:schemeClr val="accent2"/>
            </a:solidFill>
            <a:ln>
              <a:solidFill>
                <a:schemeClr val="tx1"/>
              </a:solidFill>
            </a:ln>
            <a:effectLst/>
            <a:scene3d>
              <a:camera prst="orthographicFront"/>
              <a:lightRig rig="threePt" dir="t"/>
            </a:scene3d>
            <a:sp3d prstMaterial="translucentPowder">
              <a:contourClr>
                <a:schemeClr val="tx1"/>
              </a:contourClr>
            </a:sp3d>
          </c:spPr>
          <c:invertIfNegative val="0"/>
          <c:dLbls>
            <c:dLbl>
              <c:idx val="0"/>
              <c:layout>
                <c:manualLayout>
                  <c:x val="4.2023049146120654E-3"/>
                  <c:y val="-5.39926387201618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36-407E-B9F7-BD228892AC1C}"/>
                </c:ext>
              </c:extLst>
            </c:dLbl>
            <c:dLbl>
              <c:idx val="1"/>
              <c:layout>
                <c:manualLayout>
                  <c:x val="2.7314981944978847E-2"/>
                  <c:y val="-5.06180988001518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736-407E-B9F7-BD228892AC1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Demographics!$H$4:$H$5</c:f>
              <c:strCache>
                <c:ptCount val="2"/>
                <c:pt idx="0">
                  <c:v>Hispanic or Latino</c:v>
                </c:pt>
                <c:pt idx="1">
                  <c:v>Non Hispanic</c:v>
                </c:pt>
              </c:strCache>
            </c:strRef>
          </c:cat>
          <c:val>
            <c:numRef>
              <c:f>Demographics!$I$4:$I$5</c:f>
              <c:numCache>
                <c:formatCode>0.0%</c:formatCode>
                <c:ptCount val="2"/>
                <c:pt idx="0">
                  <c:v>8.2437275985663E-2</c:v>
                </c:pt>
                <c:pt idx="1">
                  <c:v>0.91756272401434003</c:v>
                </c:pt>
              </c:numCache>
            </c:numRef>
          </c:val>
          <c:extLst>
            <c:ext xmlns:c16="http://schemas.microsoft.com/office/drawing/2014/chart" uri="{C3380CC4-5D6E-409C-BE32-E72D297353CC}">
              <c16:uniqueId val="{00000000-0736-407E-B9F7-BD228892AC1C}"/>
            </c:ext>
          </c:extLst>
        </c:ser>
        <c:dLbls>
          <c:showLegendKey val="0"/>
          <c:showVal val="1"/>
          <c:showCatName val="0"/>
          <c:showSerName val="0"/>
          <c:showPercent val="0"/>
          <c:showBubbleSize val="0"/>
        </c:dLbls>
        <c:gapWidth val="150"/>
        <c:shape val="box"/>
        <c:axId val="604292872"/>
        <c:axId val="604299432"/>
        <c:axId val="0"/>
      </c:bar3DChart>
      <c:catAx>
        <c:axId val="6042928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4299432"/>
        <c:crosses val="autoZero"/>
        <c:auto val="1"/>
        <c:lblAlgn val="ctr"/>
        <c:lblOffset val="100"/>
        <c:noMultiLvlLbl val="0"/>
      </c:catAx>
      <c:valAx>
        <c:axId val="604299432"/>
        <c:scaling>
          <c:orientation val="minMax"/>
        </c:scaling>
        <c:delete val="0"/>
        <c:axPos val="l"/>
        <c:majorGridlines>
          <c:spPr>
            <a:ln w="9525" cap="flat" cmpd="sng" algn="ctr">
              <a:solidFill>
                <a:schemeClr val="tx1">
                  <a:lumMod val="50000"/>
                  <a:lumOff val="5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4292872"/>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r>
              <a:rPr lang="en-US" sz="2400" b="1">
                <a:solidFill>
                  <a:schemeClr val="tx1"/>
                </a:solidFill>
              </a:rPr>
              <a:t>RACE</a:t>
            </a:r>
          </a:p>
        </c:rich>
      </c:tx>
      <c:layout>
        <c:manualLayout>
          <c:xMode val="edge"/>
          <c:yMode val="edge"/>
          <c:x val="0.60529752980921625"/>
          <c:y val="0"/>
        </c:manualLayout>
      </c:layout>
      <c:overlay val="0"/>
      <c:spPr>
        <a:noFill/>
        <a:ln>
          <a:noFill/>
        </a:ln>
        <a:effectLst/>
      </c:spPr>
      <c:txPr>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lt1">
            <a:alpha val="27000"/>
          </a:schemeClr>
        </a:solidFill>
        <a:ln>
          <a:solidFill>
            <a:schemeClr val="tx1"/>
          </a:solidFill>
        </a:ln>
        <a:effectLst/>
        <a:sp3d>
          <a:contourClr>
            <a:schemeClr val="tx1"/>
          </a:contourClr>
        </a:sp3d>
      </c:spPr>
    </c:floor>
    <c:sideWall>
      <c:thickness val="0"/>
      <c:spPr>
        <a:solidFill>
          <a:schemeClr val="bg1"/>
        </a:solidFill>
        <a:ln>
          <a:noFill/>
        </a:ln>
        <a:effectLst/>
        <a:sp3d/>
      </c:spPr>
    </c:sideWall>
    <c:backWall>
      <c:thickness val="0"/>
      <c:spPr>
        <a:solidFill>
          <a:schemeClr val="bg1"/>
        </a:solidFill>
        <a:ln>
          <a:solidFill>
            <a:schemeClr val="tx1"/>
          </a:solidFill>
        </a:ln>
        <a:effectLst/>
        <a:sp3d>
          <a:contourClr>
            <a:schemeClr val="tx1"/>
          </a:contourClr>
        </a:sp3d>
      </c:spPr>
    </c:backWall>
    <c:plotArea>
      <c:layout>
        <c:manualLayout>
          <c:layoutTarget val="inner"/>
          <c:xMode val="edge"/>
          <c:yMode val="edge"/>
          <c:x val="0.24041217173669924"/>
          <c:y val="0.11280008358538435"/>
          <c:w val="0.75953393445745077"/>
          <c:h val="0.44064758416785083"/>
        </c:manualLayout>
      </c:layout>
      <c:bar3DChart>
        <c:barDir val="col"/>
        <c:grouping val="clustered"/>
        <c:varyColors val="0"/>
        <c:ser>
          <c:idx val="0"/>
          <c:order val="0"/>
          <c:spPr>
            <a:solidFill>
              <a:schemeClr val="accent2"/>
            </a:solidFill>
            <a:ln>
              <a:solidFill>
                <a:schemeClr val="tx1"/>
              </a:solidFill>
            </a:ln>
            <a:effectLst/>
            <a:scene3d>
              <a:camera prst="orthographicFront"/>
              <a:lightRig rig="threePt" dir="t"/>
            </a:scene3d>
            <a:sp3d prstMaterial="translucentPowder">
              <a:contourClr>
                <a:schemeClr val="tx1"/>
              </a:contourClr>
            </a:sp3d>
          </c:spPr>
          <c:invertIfNegative val="0"/>
          <c:dLbls>
            <c:dLbl>
              <c:idx val="0"/>
              <c:layout>
                <c:manualLayout>
                  <c:x val="4.8420734241338302E-3"/>
                  <c:y val="-4.3413140587052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6D7-44D5-8A48-F7F87FCF1AE8}"/>
                </c:ext>
              </c:extLst>
            </c:dLbl>
            <c:dLbl>
              <c:idx val="1"/>
              <c:layout>
                <c:manualLayout>
                  <c:x val="8.1673490535628095E-3"/>
                  <c:y val="-4.86050540836473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6D7-44D5-8A48-F7F87FCF1AE8}"/>
                </c:ext>
              </c:extLst>
            </c:dLbl>
            <c:dLbl>
              <c:idx val="2"/>
              <c:layout>
                <c:manualLayout>
                  <c:x val="8.1673490535628095E-3"/>
                  <c:y val="-4.13142959711003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6D7-44D5-8A48-F7F87FCF1AE8}"/>
                </c:ext>
              </c:extLst>
            </c:dLbl>
            <c:dLbl>
              <c:idx val="3"/>
              <c:layout>
                <c:manualLayout>
                  <c:x val="9.0748322817365279E-3"/>
                  <c:y val="-7.29075811254710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6D7-44D5-8A48-F7F87FCF1AE8}"/>
                </c:ext>
              </c:extLst>
            </c:dLbl>
            <c:dLbl>
              <c:idx val="4"/>
              <c:layout>
                <c:manualLayout>
                  <c:x val="1.3612248422604792E-2"/>
                  <c:y val="-6.5616823012923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6D7-44D5-8A48-F7F87FCF1AE8}"/>
                </c:ext>
              </c:extLst>
            </c:dLbl>
            <c:dLbl>
              <c:idx val="5"/>
              <c:layout>
                <c:manualLayout>
                  <c:x val="1.6334698107125751E-2"/>
                  <c:y val="-7.5337833829653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6D7-44D5-8A48-F7F87FCF1AE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Demographics!$N$4:$N$9</c:f>
              <c:strCache>
                <c:ptCount val="6"/>
                <c:pt idx="0">
                  <c:v>White </c:v>
                </c:pt>
                <c:pt idx="1">
                  <c:v>Black or African American </c:v>
                </c:pt>
                <c:pt idx="2">
                  <c:v>American Indian or Alaska Native </c:v>
                </c:pt>
                <c:pt idx="3">
                  <c:v>Asian</c:v>
                </c:pt>
                <c:pt idx="4">
                  <c:v>Native Hawaiian or Pacific Islander </c:v>
                </c:pt>
                <c:pt idx="5">
                  <c:v>Other</c:v>
                </c:pt>
              </c:strCache>
            </c:strRef>
          </c:cat>
          <c:val>
            <c:numRef>
              <c:f>Demographics!$O$4:$O$9</c:f>
              <c:numCache>
                <c:formatCode>0.0%</c:formatCode>
                <c:ptCount val="6"/>
                <c:pt idx="0">
                  <c:v>0.94265232974909996</c:v>
                </c:pt>
                <c:pt idx="1">
                  <c:v>2.8673835125448001E-2</c:v>
                </c:pt>
                <c:pt idx="2">
                  <c:v>2.1505376344085999E-2</c:v>
                </c:pt>
                <c:pt idx="3">
                  <c:v>7.1684587813620002E-3</c:v>
                </c:pt>
                <c:pt idx="4">
                  <c:v>3.5842293906810001E-3</c:v>
                </c:pt>
                <c:pt idx="5">
                  <c:v>2.5089605734767002E-2</c:v>
                </c:pt>
              </c:numCache>
            </c:numRef>
          </c:val>
          <c:extLst>
            <c:ext xmlns:c16="http://schemas.microsoft.com/office/drawing/2014/chart" uri="{C3380CC4-5D6E-409C-BE32-E72D297353CC}">
              <c16:uniqueId val="{00000000-96D7-44D5-8A48-F7F87FCF1AE8}"/>
            </c:ext>
          </c:extLst>
        </c:ser>
        <c:dLbls>
          <c:showLegendKey val="0"/>
          <c:showVal val="1"/>
          <c:showCatName val="0"/>
          <c:showSerName val="0"/>
          <c:showPercent val="0"/>
          <c:showBubbleSize val="0"/>
        </c:dLbls>
        <c:gapWidth val="150"/>
        <c:shape val="box"/>
        <c:axId val="610865952"/>
        <c:axId val="610864968"/>
        <c:axId val="0"/>
      </c:bar3DChart>
      <c:catAx>
        <c:axId val="610865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10864968"/>
        <c:crosses val="autoZero"/>
        <c:auto val="1"/>
        <c:lblAlgn val="ctr"/>
        <c:lblOffset val="100"/>
        <c:noMultiLvlLbl val="0"/>
      </c:catAx>
      <c:valAx>
        <c:axId val="610864968"/>
        <c:scaling>
          <c:orientation val="minMax"/>
        </c:scaling>
        <c:delete val="0"/>
        <c:axPos val="l"/>
        <c:majorGridlines>
          <c:spPr>
            <a:ln w="9525" cap="flat" cmpd="sng" algn="ctr">
              <a:solidFill>
                <a:schemeClr val="tx1">
                  <a:lumMod val="50000"/>
                  <a:lumOff val="5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10865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r>
              <a:rPr lang="en-US" sz="2400" b="1">
                <a:solidFill>
                  <a:schemeClr val="tx1"/>
                </a:solidFill>
              </a:rPr>
              <a:t>AGE</a:t>
            </a:r>
          </a:p>
        </c:rich>
      </c:tx>
      <c:overlay val="0"/>
      <c:spPr>
        <a:noFill/>
        <a:ln>
          <a:noFill/>
        </a:ln>
        <a:effectLst/>
      </c:spPr>
      <c:txPr>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lt1">
            <a:alpha val="27000"/>
          </a:schemeClr>
        </a:solidFill>
        <a:ln>
          <a:solidFill>
            <a:schemeClr val="tx1"/>
          </a:solidFill>
        </a:ln>
        <a:effectLst/>
        <a:sp3d>
          <a:contourClr>
            <a:schemeClr val="tx1"/>
          </a:contourClr>
        </a:sp3d>
      </c:spPr>
    </c:floor>
    <c:sideWall>
      <c:thickness val="0"/>
      <c:spPr>
        <a:solidFill>
          <a:schemeClr val="bg1"/>
        </a:solidFill>
        <a:ln>
          <a:noFill/>
        </a:ln>
        <a:effectLst/>
        <a:sp3d/>
      </c:spPr>
    </c:sideWall>
    <c:backWall>
      <c:thickness val="0"/>
      <c:spPr>
        <a:solidFill>
          <a:schemeClr val="bg1"/>
        </a:solidFill>
        <a:ln>
          <a:solidFill>
            <a:schemeClr val="tx1"/>
          </a:solidFill>
        </a:ln>
        <a:effectLst/>
        <a:sp3d>
          <a:contourClr>
            <a:schemeClr val="tx1"/>
          </a:contourClr>
        </a:sp3d>
      </c:spPr>
    </c:backWall>
    <c:plotArea>
      <c:layout>
        <c:manualLayout>
          <c:layoutTarget val="inner"/>
          <c:xMode val="edge"/>
          <c:yMode val="edge"/>
          <c:x val="0.16754163739925632"/>
          <c:y val="0.1493230275898241"/>
          <c:w val="0.83245836260074368"/>
          <c:h val="0.63252305754543603"/>
        </c:manualLayout>
      </c:layout>
      <c:bar3DChart>
        <c:barDir val="col"/>
        <c:grouping val="clustered"/>
        <c:varyColors val="0"/>
        <c:ser>
          <c:idx val="0"/>
          <c:order val="0"/>
          <c:spPr>
            <a:solidFill>
              <a:schemeClr val="accent2"/>
            </a:solidFill>
            <a:ln>
              <a:solidFill>
                <a:schemeClr val="tx1"/>
              </a:solidFill>
            </a:ln>
            <a:effectLst/>
            <a:scene3d>
              <a:camera prst="orthographicFront"/>
              <a:lightRig rig="threePt" dir="t"/>
            </a:scene3d>
            <a:sp3d prstMaterial="translucentPowder">
              <a:contourClr>
                <a:schemeClr val="tx1"/>
              </a:contourClr>
            </a:sp3d>
          </c:spPr>
          <c:invertIfNegative val="0"/>
          <c:dLbls>
            <c:dLbl>
              <c:idx val="0"/>
              <c:layout>
                <c:manualLayout>
                  <c:x val="1.8790324758213232E-2"/>
                  <c:y val="-4.0451979200675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F0-44C4-BEAC-F283ED926CB7}"/>
                </c:ext>
              </c:extLst>
            </c:dLbl>
            <c:dLbl>
              <c:idx val="1"/>
              <c:layout>
                <c:manualLayout>
                  <c:x val="3.5231858921649893E-2"/>
                  <c:y val="-3.7562552114912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F0-44C4-BEAC-F283ED926CB7}"/>
                </c:ext>
              </c:extLst>
            </c:dLbl>
            <c:dLbl>
              <c:idx val="2"/>
              <c:layout>
                <c:manualLayout>
                  <c:x val="9.3951623791066387E-3"/>
                  <c:y val="-3.75625521149128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F0-44C4-BEAC-F283ED926CB7}"/>
                </c:ext>
              </c:extLst>
            </c:dLbl>
            <c:dLbl>
              <c:idx val="3"/>
              <c:layout>
                <c:manualLayout>
                  <c:x val="2.3487905947766597E-3"/>
                  <c:y val="-3.75625521149128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F0-44C4-BEAC-F283ED926CB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Demographics!$T$4:$T$7</c:f>
              <c:strCache>
                <c:ptCount val="4"/>
                <c:pt idx="0">
                  <c:v>18</c:v>
                </c:pt>
                <c:pt idx="1">
                  <c:v>19-30 </c:v>
                </c:pt>
                <c:pt idx="2">
                  <c:v>31-40 </c:v>
                </c:pt>
                <c:pt idx="3">
                  <c:v>41 +</c:v>
                </c:pt>
              </c:strCache>
            </c:strRef>
          </c:cat>
          <c:val>
            <c:numRef>
              <c:f>Demographics!$U$4:$U$7</c:f>
              <c:numCache>
                <c:formatCode>0.0%</c:formatCode>
                <c:ptCount val="4"/>
                <c:pt idx="0">
                  <c:v>2.1505376344085999E-2</c:v>
                </c:pt>
                <c:pt idx="1">
                  <c:v>0.70250896057348</c:v>
                </c:pt>
                <c:pt idx="2">
                  <c:v>0.10394265232975</c:v>
                </c:pt>
                <c:pt idx="3">
                  <c:v>0.17204301075268999</c:v>
                </c:pt>
              </c:numCache>
            </c:numRef>
          </c:val>
          <c:extLst>
            <c:ext xmlns:c16="http://schemas.microsoft.com/office/drawing/2014/chart" uri="{C3380CC4-5D6E-409C-BE32-E72D297353CC}">
              <c16:uniqueId val="{00000000-42F0-44C4-BEAC-F283ED926CB7}"/>
            </c:ext>
          </c:extLst>
        </c:ser>
        <c:dLbls>
          <c:showLegendKey val="0"/>
          <c:showVal val="1"/>
          <c:showCatName val="0"/>
          <c:showSerName val="0"/>
          <c:showPercent val="0"/>
          <c:showBubbleSize val="0"/>
        </c:dLbls>
        <c:gapWidth val="150"/>
        <c:shape val="box"/>
        <c:axId val="507914272"/>
        <c:axId val="507915256"/>
        <c:axId val="0"/>
      </c:bar3DChart>
      <c:catAx>
        <c:axId val="507914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7915256"/>
        <c:crosses val="autoZero"/>
        <c:auto val="1"/>
        <c:lblAlgn val="ctr"/>
        <c:lblOffset val="100"/>
        <c:noMultiLvlLbl val="0"/>
      </c:catAx>
      <c:valAx>
        <c:axId val="507915256"/>
        <c:scaling>
          <c:orientation val="minMax"/>
        </c:scaling>
        <c:delete val="0"/>
        <c:axPos val="l"/>
        <c:majorGridlines>
          <c:spPr>
            <a:ln w="9525" cap="flat" cmpd="sng" algn="ctr">
              <a:solidFill>
                <a:schemeClr val="tx1">
                  <a:lumMod val="50000"/>
                  <a:lumOff val="5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7914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r>
              <a:rPr lang="en-US" sz="2400"/>
              <a:t>EDUCATION</a:t>
            </a:r>
          </a:p>
        </c:rich>
      </c:tx>
      <c:overlay val="0"/>
      <c:spPr>
        <a:noFill/>
        <a:ln>
          <a:noFill/>
        </a:ln>
        <a:effectLst/>
      </c:spPr>
      <c:txPr>
        <a:bodyPr rot="0" spcFirstLastPara="1" vertOverflow="ellipsis" vert="horz" wrap="square" anchor="ctr" anchorCtr="1"/>
        <a:lstStyle/>
        <a:p>
          <a:pPr>
            <a:defRPr sz="2400" b="1" i="0" u="none" strike="noStrike" kern="1200" cap="none" spc="5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lt1">
            <a:alpha val="27000"/>
          </a:schemeClr>
        </a:solidFill>
        <a:ln>
          <a:solidFill>
            <a:schemeClr val="tx1"/>
          </a:solidFill>
        </a:ln>
        <a:effectLst/>
        <a:sp3d>
          <a:contourClr>
            <a:schemeClr val="tx1"/>
          </a:contourClr>
        </a:sp3d>
      </c:spPr>
    </c:floor>
    <c:sideWall>
      <c:thickness val="0"/>
      <c:spPr>
        <a:solidFill>
          <a:schemeClr val="bg1"/>
        </a:solidFill>
        <a:ln>
          <a:noFill/>
        </a:ln>
        <a:effectLst/>
        <a:sp3d/>
      </c:spPr>
    </c:sideWall>
    <c:backWall>
      <c:thickness val="0"/>
      <c:spPr>
        <a:solidFill>
          <a:schemeClr val="bg1"/>
        </a:solidFill>
        <a:ln>
          <a:solidFill>
            <a:schemeClr val="tx1"/>
          </a:solidFill>
        </a:ln>
        <a:effectLst/>
        <a:sp3d>
          <a:contourClr>
            <a:schemeClr val="tx1"/>
          </a:contourClr>
        </a:sp3d>
      </c:spPr>
    </c:backWall>
    <c:plotArea>
      <c:layout/>
      <c:bar3DChart>
        <c:barDir val="col"/>
        <c:grouping val="clustered"/>
        <c:varyColors val="0"/>
        <c:ser>
          <c:idx val="0"/>
          <c:order val="0"/>
          <c:spPr>
            <a:solidFill>
              <a:schemeClr val="accent2"/>
            </a:solidFill>
            <a:ln>
              <a:solidFill>
                <a:schemeClr val="tx1"/>
              </a:solidFill>
            </a:ln>
            <a:effectLst/>
            <a:scene3d>
              <a:camera prst="orthographicFront"/>
              <a:lightRig rig="threePt" dir="t"/>
            </a:scene3d>
            <a:sp3d prstMaterial="translucentPowder">
              <a:contourClr>
                <a:schemeClr val="tx1"/>
              </a:contourClr>
            </a:sp3d>
          </c:spPr>
          <c:invertIfNegative val="0"/>
          <c:dLbls>
            <c:dLbl>
              <c:idx val="0"/>
              <c:layout>
                <c:manualLayout>
                  <c:x val="-2.9792030514545899E-3"/>
                  <c:y val="-0.104975421699494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DC-43BD-ADF0-314EAD658002}"/>
                </c:ext>
              </c:extLst>
            </c:dLbl>
            <c:dLbl>
              <c:idx val="1"/>
              <c:layout>
                <c:manualLayout>
                  <c:x val="-5.461809165714525E-17"/>
                  <c:y val="-6.9983614466329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DC-43BD-ADF0-314EAD658002}"/>
                </c:ext>
              </c:extLst>
            </c:dLbl>
            <c:dLbl>
              <c:idx val="2"/>
              <c:layout>
                <c:manualLayout>
                  <c:x val="5.9584061029091251E-3"/>
                  <c:y val="-0.118972144592760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DC-43BD-ADF0-314EAD658002}"/>
                </c:ext>
              </c:extLst>
            </c:dLbl>
            <c:dLbl>
              <c:idx val="3"/>
              <c:layout>
                <c:manualLayout>
                  <c:x val="-1.092361833142905E-16"/>
                  <c:y val="-8.04811566362789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DC-43BD-ADF0-314EAD658002}"/>
                </c:ext>
              </c:extLst>
            </c:dLbl>
            <c:dLbl>
              <c:idx val="4"/>
              <c:layout>
                <c:manualLayout>
                  <c:x val="2.0854421360182129E-2"/>
                  <c:y val="-5.5986891573063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DC-43BD-ADF0-314EAD658002}"/>
                </c:ext>
              </c:extLst>
            </c:dLbl>
            <c:dLbl>
              <c:idx val="5"/>
              <c:layout>
                <c:manualLayout>
                  <c:x val="2.0854421360182129E-2"/>
                  <c:y val="-6.29852530196965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DC-43BD-ADF0-314EAD658002}"/>
                </c:ext>
              </c:extLst>
            </c:dLbl>
            <c:dLbl>
              <c:idx val="6"/>
              <c:layout>
                <c:manualLayout>
                  <c:x val="1.4896015257272949E-3"/>
                  <c:y val="-0.108474602422810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DC-43BD-ADF0-314EAD658002}"/>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Demographics!$Z$4:$Z$10</c:f>
              <c:strCache>
                <c:ptCount val="7"/>
                <c:pt idx="0">
                  <c:v>&lt; than a high school</c:v>
                </c:pt>
                <c:pt idx="1">
                  <c:v>High school degree or equivalent </c:v>
                </c:pt>
                <c:pt idx="2">
                  <c:v>Some college, no degree</c:v>
                </c:pt>
                <c:pt idx="3">
                  <c:v>Associate degree </c:v>
                </c:pt>
                <c:pt idx="4">
                  <c:v>Bachelor's degree</c:v>
                </c:pt>
                <c:pt idx="5">
                  <c:v>Master's degree </c:v>
                </c:pt>
                <c:pt idx="6">
                  <c:v>Doctorate or professional degree</c:v>
                </c:pt>
              </c:strCache>
            </c:strRef>
          </c:cat>
          <c:val>
            <c:numRef>
              <c:f>Demographics!$AA$4:$AA$10</c:f>
              <c:numCache>
                <c:formatCode>0.0%</c:formatCode>
                <c:ptCount val="7"/>
                <c:pt idx="0">
                  <c:v>2.87E-2</c:v>
                </c:pt>
                <c:pt idx="1">
                  <c:v>1.0800000000000001E-2</c:v>
                </c:pt>
                <c:pt idx="2">
                  <c:v>3.9399999999999998E-2</c:v>
                </c:pt>
                <c:pt idx="3">
                  <c:v>2.87E-2</c:v>
                </c:pt>
                <c:pt idx="4">
                  <c:v>0.59860000000000002</c:v>
                </c:pt>
                <c:pt idx="5">
                  <c:v>7.17E-2</c:v>
                </c:pt>
                <c:pt idx="6">
                  <c:v>0.22220000000000001</c:v>
                </c:pt>
              </c:numCache>
            </c:numRef>
          </c:val>
          <c:extLst>
            <c:ext xmlns:c16="http://schemas.microsoft.com/office/drawing/2014/chart" uri="{C3380CC4-5D6E-409C-BE32-E72D297353CC}">
              <c16:uniqueId val="{00000000-08DC-43BD-ADF0-314EAD658002}"/>
            </c:ext>
          </c:extLst>
        </c:ser>
        <c:dLbls>
          <c:showLegendKey val="0"/>
          <c:showVal val="1"/>
          <c:showCatName val="0"/>
          <c:showSerName val="0"/>
          <c:showPercent val="0"/>
          <c:showBubbleSize val="0"/>
        </c:dLbls>
        <c:gapWidth val="150"/>
        <c:shape val="box"/>
        <c:axId val="607106416"/>
        <c:axId val="607106088"/>
        <c:axId val="0"/>
      </c:bar3DChart>
      <c:catAx>
        <c:axId val="6071064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7106088"/>
        <c:crosses val="autoZero"/>
        <c:auto val="1"/>
        <c:lblAlgn val="ctr"/>
        <c:lblOffset val="100"/>
        <c:noMultiLvlLbl val="0"/>
      </c:catAx>
      <c:valAx>
        <c:axId val="607106088"/>
        <c:scaling>
          <c:orientation val="minMax"/>
        </c:scaling>
        <c:delete val="0"/>
        <c:axPos val="l"/>
        <c:majorGridlines>
          <c:spPr>
            <a:ln w="9525" cap="flat" cmpd="sng" algn="ctr">
              <a:solidFill>
                <a:schemeClr val="tx1">
                  <a:lumMod val="50000"/>
                  <a:lumOff val="50000"/>
                </a:schemeClr>
              </a:solidFill>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07106416"/>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baseline="0">
                <a:solidFill>
                  <a:schemeClr val="tx1"/>
                </a:solidFill>
                <a:latin typeface="+mn-lt"/>
                <a:ea typeface="+mn-ea"/>
                <a:cs typeface="+mn-cs"/>
              </a:defRPr>
            </a:pPr>
            <a:r>
              <a:rPr lang="en-US" sz="2400" dirty="0">
                <a:solidFill>
                  <a:schemeClr val="tx1"/>
                </a:solidFill>
              </a:rPr>
              <a:t>Awareness of BSL</a:t>
            </a:r>
          </a:p>
        </c:rich>
      </c:tx>
      <c:overlay val="0"/>
      <c:spPr>
        <a:noFill/>
        <a:ln>
          <a:noFill/>
        </a:ln>
        <a:effectLst/>
      </c:spPr>
      <c:txPr>
        <a:bodyPr rot="0" spcFirstLastPara="1" vertOverflow="ellipsis" vert="horz" wrap="square" anchor="ctr" anchorCtr="1"/>
        <a:lstStyle/>
        <a:p>
          <a:pPr>
            <a:defRPr sz="2400" b="1" i="0" u="none" strike="noStrike" kern="1200" cap="all" baseline="0">
              <a:solidFill>
                <a:schemeClr val="tx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6140512712870839E-2"/>
          <c:y val="0.22827624440281119"/>
          <c:w val="0.83212977334897165"/>
          <c:h val="0.72654384860132337"/>
        </c:manualLayout>
      </c:layout>
      <c:pie3DChart>
        <c:varyColors val="1"/>
        <c:ser>
          <c:idx val="0"/>
          <c:order val="0"/>
          <c:dPt>
            <c:idx val="0"/>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B66-4688-B854-B0A7CAD9D2CA}"/>
              </c:ext>
            </c:extLst>
          </c:dPt>
          <c:dPt>
            <c:idx val="1"/>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B66-4688-B854-B0A7CAD9D2CA}"/>
              </c:ext>
            </c:extLst>
          </c:dPt>
          <c:dLbls>
            <c:dLbl>
              <c:idx val="0"/>
              <c:spPr>
                <a:noFill/>
                <a:ln>
                  <a:noFill/>
                </a:ln>
                <a:effectLst/>
              </c:spPr>
              <c:txPr>
                <a:bodyPr rot="0" spcFirstLastPara="1" vertOverflow="ellipsis" vert="horz" wrap="square" lIns="38100" tIns="19050" rIns="38100" bIns="19050" anchor="ctr" anchorCtr="1">
                  <a:spAutoFit/>
                </a:bodyPr>
                <a:lstStyle/>
                <a:p>
                  <a:pPr>
                    <a:defRPr sz="3200" b="1" i="0" u="none" strike="noStrike" kern="1200" spc="0" baseline="0">
                      <a:solidFill>
                        <a:schemeClr val="tx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EB66-4688-B854-B0A7CAD9D2CA}"/>
                </c:ext>
              </c:extLst>
            </c:dLbl>
            <c:dLbl>
              <c:idx val="1"/>
              <c:layout>
                <c:manualLayout>
                  <c:x val="1.2311909272446504E-2"/>
                  <c:y val="-5.5904854709931881E-2"/>
                </c:manualLayout>
              </c:layout>
              <c:spPr>
                <a:noFill/>
                <a:ln>
                  <a:noFill/>
                </a:ln>
                <a:effectLst/>
              </c:spPr>
              <c:txPr>
                <a:bodyPr rot="0" spcFirstLastPara="1" vertOverflow="ellipsis" vert="horz" wrap="square" lIns="38100" tIns="19050" rIns="38100" bIns="19050" anchor="ctr" anchorCtr="1">
                  <a:spAutoFit/>
                </a:bodyPr>
                <a:lstStyle/>
                <a:p>
                  <a:pPr>
                    <a:defRPr sz="3200" b="1" i="0" u="none" strike="noStrike" kern="1200" spc="0" baseline="0">
                      <a:solidFill>
                        <a:schemeClr val="tx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B66-4688-B854-B0A7CAD9D2CA}"/>
                </c:ext>
              </c:extLst>
            </c:dLbl>
            <c:spPr>
              <a:noFill/>
              <a:ln>
                <a:noFill/>
              </a:ln>
              <a:effectLst/>
            </c:spPr>
            <c:txPr>
              <a:bodyPr rot="0" spcFirstLastPara="1" vertOverflow="ellipsis" vert="horz" wrap="square" lIns="38100" tIns="19050" rIns="38100" bIns="19050" anchor="ctr" anchorCtr="1">
                <a:spAutoFit/>
              </a:bodyPr>
              <a:lstStyle/>
              <a:p>
                <a:pPr>
                  <a:defRPr sz="3200" b="1" i="0" u="none" strike="noStrike" kern="1200" spc="0" baseline="0">
                    <a:solidFill>
                      <a:schemeClr val="tx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'Before and after awareness'!$B$17:$B$18</c:f>
              <c:strCache>
                <c:ptCount val="2"/>
                <c:pt idx="0">
                  <c:v>Yes</c:v>
                </c:pt>
                <c:pt idx="1">
                  <c:v>No</c:v>
                </c:pt>
              </c:strCache>
            </c:strRef>
          </c:cat>
          <c:val>
            <c:numRef>
              <c:f>'Before and after awareness'!$C$17:$C$18</c:f>
              <c:numCache>
                <c:formatCode>0.00%</c:formatCode>
                <c:ptCount val="2"/>
                <c:pt idx="0">
                  <c:v>0.68953068592057998</c:v>
                </c:pt>
                <c:pt idx="1">
                  <c:v>0.31046931407942002</c:v>
                </c:pt>
              </c:numCache>
            </c:numRef>
          </c:val>
          <c:extLst>
            <c:ext xmlns:c16="http://schemas.microsoft.com/office/drawing/2014/chart" uri="{C3380CC4-5D6E-409C-BE32-E72D297353CC}">
              <c16:uniqueId val="{00000004-EB66-4688-B854-B0A7CAD9D2CA}"/>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05932083879958"/>
          <c:y val="5.6407565141556183E-2"/>
          <c:w val="0.43175291317641995"/>
          <c:h val="0.88266988516818945"/>
        </c:manualLayout>
      </c:layout>
      <c:doughnutChart>
        <c:varyColors val="1"/>
        <c:ser>
          <c:idx val="1"/>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E7BA-4DC7-B69A-356D2E10EA01}"/>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E7BA-4DC7-B69A-356D2E10EA01}"/>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E7BA-4DC7-B69A-356D2E10EA01}"/>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E7BA-4DC7-B69A-356D2E10EA01}"/>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E7BA-4DC7-B69A-356D2E10EA01}"/>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'Before and after awareness'!$R$16:$R$20</c:f>
              <c:strCache>
                <c:ptCount val="5"/>
                <c:pt idx="0">
                  <c:v>Strongly oppose</c:v>
                </c:pt>
                <c:pt idx="1">
                  <c:v>Slightly oppose</c:v>
                </c:pt>
                <c:pt idx="2">
                  <c:v>Neither</c:v>
                </c:pt>
                <c:pt idx="3">
                  <c:v>Slightly support</c:v>
                </c:pt>
                <c:pt idx="4">
                  <c:v>Strong support</c:v>
                </c:pt>
              </c:strCache>
            </c:strRef>
          </c:cat>
          <c:val>
            <c:numRef>
              <c:f>'Before and after awareness'!$S$16:$S$20</c:f>
              <c:numCache>
                <c:formatCode>0.00%</c:formatCode>
                <c:ptCount val="5"/>
                <c:pt idx="0">
                  <c:v>0.70589999999999997</c:v>
                </c:pt>
                <c:pt idx="1">
                  <c:v>0.1176</c:v>
                </c:pt>
                <c:pt idx="2">
                  <c:v>5.8799999999999998E-2</c:v>
                </c:pt>
                <c:pt idx="3">
                  <c:v>9.4100000000000003E-2</c:v>
                </c:pt>
                <c:pt idx="4">
                  <c:v>2.35E-2</c:v>
                </c:pt>
              </c:numCache>
            </c:numRef>
          </c:val>
          <c:extLst>
            <c:ext xmlns:c16="http://schemas.microsoft.com/office/drawing/2014/chart" uri="{C3380CC4-5D6E-409C-BE32-E72D297353CC}">
              <c16:uniqueId val="{0000000A-E7BA-4DC7-B69A-356D2E10EA01}"/>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2880305000965562"/>
          <c:y val="0.30752192012526058"/>
          <c:w val="0.27034250665448251"/>
          <c:h val="0.6263624563005209"/>
        </c:manualLayout>
      </c:layout>
      <c:overlay val="1"/>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05932083879958"/>
          <c:y val="5.6407565141556183E-2"/>
          <c:w val="0.43175291317641995"/>
          <c:h val="0.88266988516818945"/>
        </c:manualLayout>
      </c:layout>
      <c:doughnut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C-D76D-421E-B521-B7A745C3D8F4}"/>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E-D76D-421E-B521-B7A745C3D8F4}"/>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0-D76D-421E-B521-B7A745C3D8F4}"/>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2-D76D-421E-B521-B7A745C3D8F4}"/>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4-D76D-421E-B521-B7A745C3D8F4}"/>
              </c:ext>
            </c:extLst>
          </c:dPt>
          <c:dLbls>
            <c:dLbl>
              <c:idx val="4"/>
              <c:layout>
                <c:manualLayout>
                  <c:x val="5.9616718606535099E-2"/>
                  <c:y val="-9.5429706065234092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4-D76D-421E-B521-B7A745C3D8F4}"/>
                </c:ext>
              </c:extLst>
            </c:dLbl>
            <c:spPr>
              <a:noFill/>
              <a:ln>
                <a:noFill/>
              </a:ln>
              <a:effectLst/>
            </c:spPr>
            <c:txPr>
              <a:bodyPr rot="0" spcFirstLastPara="1" vertOverflow="ellipsis" vert="horz" wrap="square" anchor="ctr" anchorCtr="1"/>
              <a:lstStyle/>
              <a:p>
                <a:pPr>
                  <a:defRPr sz="24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'Before and after awareness'!$N$16:$N$20</c:f>
              <c:strCache>
                <c:ptCount val="5"/>
                <c:pt idx="0">
                  <c:v>Strongly oppose</c:v>
                </c:pt>
                <c:pt idx="1">
                  <c:v>Slightly oppose</c:v>
                </c:pt>
                <c:pt idx="2">
                  <c:v>Neither</c:v>
                </c:pt>
                <c:pt idx="3">
                  <c:v>Slightly support</c:v>
                </c:pt>
                <c:pt idx="4">
                  <c:v>Strong support</c:v>
                </c:pt>
              </c:strCache>
            </c:strRef>
          </c:cat>
          <c:val>
            <c:numRef>
              <c:f>'Before and after awareness'!$O$16:$O$20</c:f>
              <c:numCache>
                <c:formatCode>0.00%</c:formatCode>
                <c:ptCount val="5"/>
                <c:pt idx="0">
                  <c:v>0.74739999999999995</c:v>
                </c:pt>
                <c:pt idx="1">
                  <c:v>0.1421</c:v>
                </c:pt>
                <c:pt idx="2">
                  <c:v>6.8400000000000002E-2</c:v>
                </c:pt>
                <c:pt idx="3">
                  <c:v>2.63E-2</c:v>
                </c:pt>
                <c:pt idx="4">
                  <c:v>1.5800000000000002E-2</c:v>
                </c:pt>
              </c:numCache>
            </c:numRef>
          </c:val>
          <c:extLst>
            <c:ext xmlns:c16="http://schemas.microsoft.com/office/drawing/2014/chart" uri="{C3380CC4-5D6E-409C-BE32-E72D297353CC}">
              <c16:uniqueId val="{00000015-D76D-421E-B521-B7A745C3D8F4}"/>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withinLinear" id="15">
  <a:schemeClr val="accent2"/>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2.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3.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4.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5.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2" y="12710160"/>
            <a:ext cx="17145000" cy="2020824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8" name="Freeform 7"/>
          <p:cNvSpPr/>
          <p:nvPr/>
        </p:nvSpPr>
        <p:spPr>
          <a:xfrm>
            <a:off x="-11424" y="-4438"/>
            <a:ext cx="43902624" cy="32922840"/>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1"/>
          <p:cNvSpPr>
            <a:spLocks noGrp="1"/>
          </p:cNvSpPr>
          <p:nvPr>
            <p:ph type="ctrTitle"/>
          </p:nvPr>
        </p:nvSpPr>
        <p:spPr>
          <a:xfrm rot="19140000">
            <a:off x="3922140" y="8305934"/>
            <a:ext cx="27113390" cy="5780669"/>
          </a:xfrm>
        </p:spPr>
        <p:txBody>
          <a:bodyPr bIns="43891" anchor="b"/>
          <a:lstStyle>
            <a:lvl1pPr>
              <a:defRPr sz="15400"/>
            </a:lvl1pPr>
          </a:lstStyle>
          <a:p>
            <a:r>
              <a:rPr lang="en-US"/>
              <a:t>Click to edit Master title style</a:t>
            </a:r>
            <a:endParaRPr lang="en-US" dirty="0"/>
          </a:p>
        </p:txBody>
      </p:sp>
      <p:sp>
        <p:nvSpPr>
          <p:cNvPr id="3" name="Subtitle 2"/>
          <p:cNvSpPr>
            <a:spLocks noGrp="1"/>
          </p:cNvSpPr>
          <p:nvPr>
            <p:ph type="subTitle" idx="1"/>
          </p:nvPr>
        </p:nvSpPr>
        <p:spPr>
          <a:xfrm rot="19140000">
            <a:off x="5818932" y="11860443"/>
            <a:ext cx="31253429" cy="1580443"/>
          </a:xfrm>
        </p:spPr>
        <p:txBody>
          <a:bodyPr tIns="43891">
            <a:normAutofit/>
          </a:bodyPr>
          <a:lstStyle>
            <a:lvl1pPr marL="0" indent="0" algn="l">
              <a:buNone/>
              <a:defRPr kumimoji="0" lang="en-US" sz="6700" b="0" i="0" u="none" strike="noStrike" kern="1200" cap="all" spc="1920" normalizeH="0" baseline="0" noProof="0" dirty="0" smtClean="0">
                <a:ln>
                  <a:noFill/>
                </a:ln>
                <a:solidFill>
                  <a:schemeClr val="tx1"/>
                </a:solidFill>
                <a:effectLst/>
                <a:uLnTx/>
                <a:uFillTx/>
                <a:latin typeface="+mn-lt"/>
                <a:ea typeface="+mj-ea"/>
                <a:cs typeface="Tunga" pitchFamily="2"/>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pPr marL="0" marR="0" lvl="0" indent="0" algn="l" defTabSz="438912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7C8E3B2A-F351-0F47-A1E5-9C60E8CDE454}"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8E3B2A-F351-0F47-A1E5-9C60E8CDE454}"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11424" y="-4438"/>
            <a:ext cx="43902624" cy="32922840"/>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7" name="Right Triangle 6"/>
          <p:cNvSpPr/>
          <p:nvPr/>
        </p:nvSpPr>
        <p:spPr>
          <a:xfrm>
            <a:off x="2" y="12710160"/>
            <a:ext cx="17145000" cy="2020824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1"/>
          <p:cNvSpPr>
            <a:spLocks noGrp="1"/>
          </p:cNvSpPr>
          <p:nvPr>
            <p:ph type="title"/>
          </p:nvPr>
        </p:nvSpPr>
        <p:spPr>
          <a:xfrm rot="19140000">
            <a:off x="3933115" y="8288340"/>
            <a:ext cx="27124762" cy="5796043"/>
          </a:xfrm>
        </p:spPr>
        <p:txBody>
          <a:bodyPr bIns="43891" anchor="b"/>
          <a:lstStyle>
            <a:lvl1pPr algn="l">
              <a:defRPr kumimoji="0" lang="en-US" sz="154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438912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5837530" y="11847859"/>
            <a:ext cx="31250534" cy="1580083"/>
          </a:xfrm>
        </p:spPr>
        <p:txBody>
          <a:bodyPr anchor="t">
            <a:normAutofit/>
          </a:bodyPr>
          <a:lstStyle>
            <a:lvl1pPr marL="0" indent="0">
              <a:buNone/>
              <a:defRPr kumimoji="0" lang="en-US" sz="6700" b="0" i="0" u="none" strike="noStrike" kern="1200" cap="all" spc="1920" normalizeH="0" baseline="0" noProof="0" dirty="0" smtClean="0">
                <a:ln>
                  <a:noFill/>
                </a:ln>
                <a:solidFill>
                  <a:schemeClr val="tx1"/>
                </a:solidFill>
                <a:effectLst/>
                <a:uLnTx/>
                <a:uFillTx/>
                <a:latin typeface="+mn-lt"/>
                <a:ea typeface="+mj-ea"/>
                <a:cs typeface="Tunga" pitchFamily="2"/>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marL="0" marR="0" lvl="0" indent="0" algn="l" defTabSz="438912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7C8E3B2A-F351-0F47-A1E5-9C60E8CDE454}"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0208" y="5266944"/>
            <a:ext cx="15361920" cy="17819827"/>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560077" y="5266944"/>
            <a:ext cx="15361920" cy="17819827"/>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8E3B2A-F351-0F47-A1E5-9C60E8CDE454}"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950208" y="5266944"/>
            <a:ext cx="15361920" cy="2633472"/>
          </a:xfrm>
        </p:spPr>
        <p:txBody>
          <a:bodyPr anchor="b">
            <a:normAutofit/>
          </a:bodyPr>
          <a:lstStyle>
            <a:lvl1pPr marL="0" indent="0">
              <a:buNone/>
              <a:defRPr lang="en-US" sz="6700" b="0" kern="1200" cap="all" spc="1920" baseline="0" dirty="0" smtClean="0">
                <a:solidFill>
                  <a:schemeClr val="tx1"/>
                </a:solidFill>
                <a:latin typeface="+mn-lt"/>
                <a:ea typeface="+mj-ea"/>
                <a:cs typeface="Tunga" pitchFamily="2"/>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marL="0" lvl="0" indent="0" algn="l" defTabSz="438912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3931920" y="8168870"/>
            <a:ext cx="15361920" cy="14923008"/>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560077" y="5266944"/>
            <a:ext cx="15361920" cy="2633472"/>
          </a:xfrm>
        </p:spPr>
        <p:txBody>
          <a:bodyPr anchor="b">
            <a:normAutofit/>
          </a:bodyPr>
          <a:lstStyle>
            <a:lvl1pPr marL="0" indent="0">
              <a:buNone/>
              <a:defRPr lang="en-US" sz="6700" b="0" kern="1200" cap="all" spc="1920" baseline="0" dirty="0" smtClean="0">
                <a:solidFill>
                  <a:schemeClr val="tx1"/>
                </a:solidFill>
                <a:latin typeface="+mn-lt"/>
                <a:ea typeface="+mj-ea"/>
                <a:cs typeface="Tunga" pitchFamily="2"/>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marL="0" lvl="0" indent="0" algn="l" defTabSz="438912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22560077" y="8168870"/>
            <a:ext cx="15361920" cy="14923008"/>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8E3B2A-F351-0F47-A1E5-9C60E8CDE454}" type="datetimeFigureOut">
              <a:rPr lang="en-US" smtClean="0"/>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8E3B2A-F351-0F47-A1E5-9C60E8CDE454}"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E3B2A-F351-0F47-A1E5-9C60E8CDE454}" type="datetimeFigureOut">
              <a:rPr lang="en-US" smtClean="0"/>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2" y="12710160"/>
            <a:ext cx="17145000" cy="2020824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8" name="Right Triangle 17"/>
          <p:cNvSpPr/>
          <p:nvPr/>
        </p:nvSpPr>
        <p:spPr>
          <a:xfrm rot="5400000">
            <a:off x="2080267" y="-2080257"/>
            <a:ext cx="32918400" cy="3707893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marL="0" algn="ctr" defTabSz="4389120" rtl="0" eaLnBrk="1" latinLnBrk="0" hangingPunct="1"/>
            <a:endParaRPr lang="en-US" sz="8600" kern="1200">
              <a:solidFill>
                <a:schemeClr val="lt1"/>
              </a:solidFill>
              <a:latin typeface="+mn-lt"/>
              <a:ea typeface="+mn-ea"/>
              <a:cs typeface="+mn-cs"/>
            </a:endParaRPr>
          </a:p>
        </p:txBody>
      </p:sp>
      <p:sp>
        <p:nvSpPr>
          <p:cNvPr id="2" name="Title 1"/>
          <p:cNvSpPr>
            <a:spLocks noGrp="1"/>
          </p:cNvSpPr>
          <p:nvPr>
            <p:ph type="title"/>
          </p:nvPr>
        </p:nvSpPr>
        <p:spPr>
          <a:xfrm rot="19140000">
            <a:off x="3767664" y="7565297"/>
            <a:ext cx="25017984" cy="5229250"/>
          </a:xfrm>
        </p:spPr>
        <p:txBody>
          <a:bodyPr bIns="0" anchor="b"/>
          <a:lstStyle>
            <a:lvl1pPr algn="l">
              <a:defRPr kumimoji="0" lang="en-US" sz="134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438912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22797852" y="12570780"/>
            <a:ext cx="18277339" cy="15958498"/>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6230179" y="10816248"/>
            <a:ext cx="27814848" cy="2991907"/>
          </a:xfrm>
        </p:spPr>
        <p:txBody>
          <a:bodyPr>
            <a:normAutofit/>
          </a:bodyPr>
          <a:lstStyle>
            <a:lvl1pPr marL="0" indent="0">
              <a:buNone/>
              <a:defRPr lang="en-US" sz="6700" b="1" kern="1200" dirty="0" smtClean="0">
                <a:solidFill>
                  <a:srgbClr val="FFFFFF"/>
                </a:solidFill>
                <a:latin typeface="+mn-lt"/>
                <a:ea typeface="+mn-ea"/>
                <a:cs typeface="+mn-cs"/>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marL="0" marR="0" lvl="0" indent="0" algn="l" defTabSz="4389120" rtl="0" eaLnBrk="1" fontAlgn="auto" latinLnBrk="0" hangingPunct="1">
              <a:lnSpc>
                <a:spcPct val="100000"/>
              </a:lnSpc>
              <a:spcBef>
                <a:spcPts val="144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10/28/2020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F808DFA-26AC-1149-9ADC-199E2D8988B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9738362" y="0"/>
            <a:ext cx="34152840" cy="329184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877824" anchor="ctr"/>
          <a:lstStyle>
            <a:lvl1pPr algn="r">
              <a:defRPr/>
            </a:lvl1pPr>
          </a:lstStyle>
          <a:p>
            <a:r>
              <a:rPr lang="en-US"/>
              <a:t>Click icon to add picture</a:t>
            </a:r>
            <a:endParaRPr lang="en-US" dirty="0"/>
          </a:p>
        </p:txBody>
      </p:sp>
      <p:sp>
        <p:nvSpPr>
          <p:cNvPr id="9" name="Right Triangle 8"/>
          <p:cNvSpPr/>
          <p:nvPr/>
        </p:nvSpPr>
        <p:spPr>
          <a:xfrm>
            <a:off x="2" y="12710160"/>
            <a:ext cx="17145000" cy="2020824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10" name="Freeform 9"/>
          <p:cNvSpPr/>
          <p:nvPr/>
        </p:nvSpPr>
        <p:spPr>
          <a:xfrm>
            <a:off x="2" y="24231600"/>
            <a:ext cx="17145000" cy="868680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1"/>
          <p:cNvSpPr>
            <a:spLocks noGrp="1"/>
          </p:cNvSpPr>
          <p:nvPr>
            <p:ph type="title"/>
          </p:nvPr>
        </p:nvSpPr>
        <p:spPr>
          <a:xfrm rot="19140000">
            <a:off x="3221746" y="8244005"/>
            <a:ext cx="26334720" cy="4163731"/>
          </a:xfrm>
        </p:spPr>
        <p:txBody>
          <a:bodyPr anchor="b"/>
          <a:lstStyle>
            <a:lvl1pPr algn="l">
              <a:defRPr sz="134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5488702" y="10466539"/>
            <a:ext cx="29263416" cy="3555187"/>
          </a:xfrm>
        </p:spPr>
        <p:txBody>
          <a:bodyPr/>
          <a:lstStyle>
            <a:lvl1pPr marL="0" indent="0">
              <a:buNone/>
              <a:defRPr sz="6700">
                <a:solidFill>
                  <a:schemeClr val="tx2"/>
                </a:solidFill>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7C8E3B2A-F351-0F47-A1E5-9C60E8CDE454}"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E3B2A-F351-0F47-A1E5-9C60E8CDE454}"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7"/>
            <a:ext cx="9875520" cy="224561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194560" y="1318267"/>
            <a:ext cx="28895040" cy="22456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E3B2A-F351-0F47-A1E5-9C60E8CDE454}"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11431" y="24243039"/>
            <a:ext cx="17156434" cy="8675366"/>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8" name="Freeform 7"/>
          <p:cNvSpPr/>
          <p:nvPr/>
        </p:nvSpPr>
        <p:spPr>
          <a:xfrm>
            <a:off x="-11424" y="24246204"/>
            <a:ext cx="43902624" cy="8672203"/>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Placeholder 1"/>
          <p:cNvSpPr>
            <a:spLocks noGrp="1"/>
          </p:cNvSpPr>
          <p:nvPr>
            <p:ph type="title"/>
          </p:nvPr>
        </p:nvSpPr>
        <p:spPr>
          <a:xfrm>
            <a:off x="3950208" y="1755648"/>
            <a:ext cx="36100512" cy="2633472"/>
          </a:xfrm>
          <a:prstGeom prst="rect">
            <a:avLst/>
          </a:prstGeom>
        </p:spPr>
        <p:txBody>
          <a:bodyPr vert="horz" lIns="438912" tIns="219456" rIns="438912" bIns="219456"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950208" y="5283017"/>
            <a:ext cx="36100512" cy="17183275"/>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965606" y="28178151"/>
            <a:ext cx="10446106" cy="965606"/>
          </a:xfrm>
          <a:prstGeom prst="rect">
            <a:avLst/>
          </a:prstGeom>
        </p:spPr>
        <p:txBody>
          <a:bodyPr vert="horz" lIns="438912" tIns="219456" rIns="438912" bIns="219456" rtlCol="0" anchor="ctr"/>
          <a:lstStyle>
            <a:lvl1pPr algn="l">
              <a:defRPr sz="5800">
                <a:solidFill>
                  <a:srgbClr val="FFFFFF"/>
                </a:solidFill>
              </a:defRPr>
            </a:lvl1pPr>
          </a:lstStyle>
          <a:p>
            <a:fld id="{7C8E3B2A-F351-0F47-A1E5-9C60E8CDE454}" type="datetimeFigureOut">
              <a:rPr lang="en-US" smtClean="0"/>
              <a:t>10/28/2020</a:t>
            </a:fld>
            <a:endParaRPr lang="en-US"/>
          </a:p>
        </p:txBody>
      </p:sp>
      <p:sp>
        <p:nvSpPr>
          <p:cNvPr id="5" name="Footer Placeholder 4"/>
          <p:cNvSpPr>
            <a:spLocks noGrp="1"/>
          </p:cNvSpPr>
          <p:nvPr>
            <p:ph type="ftr" sz="quarter" idx="3"/>
          </p:nvPr>
        </p:nvSpPr>
        <p:spPr>
          <a:xfrm>
            <a:off x="16884067" y="30168586"/>
            <a:ext cx="22677120" cy="1316736"/>
          </a:xfrm>
          <a:prstGeom prst="rect">
            <a:avLst/>
          </a:prstGeom>
        </p:spPr>
        <p:txBody>
          <a:bodyPr vert="horz" lIns="438912" tIns="219456" rIns="438912" bIns="219456" rtlCol="0" anchor="ctr"/>
          <a:lstStyle>
            <a:lvl1pPr algn="r">
              <a:defRPr sz="4800" cap="all" spc="960" baseline="0">
                <a:solidFill>
                  <a:srgbClr val="FFFFFF"/>
                </a:solidFill>
              </a:defRPr>
            </a:lvl1pPr>
          </a:lstStyle>
          <a:p>
            <a:endParaRPr lang="en-US"/>
          </a:p>
        </p:txBody>
      </p:sp>
      <p:sp>
        <p:nvSpPr>
          <p:cNvPr id="6" name="Slide Number Placeholder 5"/>
          <p:cNvSpPr>
            <a:spLocks noGrp="1"/>
          </p:cNvSpPr>
          <p:nvPr>
            <p:ph type="sldNum" sz="quarter" idx="4"/>
          </p:nvPr>
        </p:nvSpPr>
        <p:spPr>
          <a:xfrm>
            <a:off x="40324982" y="29619946"/>
            <a:ext cx="2414016" cy="2414016"/>
          </a:xfrm>
          <a:prstGeom prst="ellipse">
            <a:avLst/>
          </a:prstGeom>
          <a:ln w="19050">
            <a:solidFill>
              <a:srgbClr val="FFFFFF"/>
            </a:solidFill>
          </a:ln>
        </p:spPr>
        <p:txBody>
          <a:bodyPr vert="horz" lIns="43891" tIns="43891" rIns="43891" bIns="43891" rtlCol="0" anchor="ctr">
            <a:normAutofit/>
          </a:bodyPr>
          <a:lstStyle>
            <a:lvl1pPr algn="ctr">
              <a:defRPr sz="7900">
                <a:solidFill>
                  <a:srgbClr val="FFFFFF"/>
                </a:solidFill>
              </a:defRPr>
            </a:lvl1pPr>
          </a:lstStyle>
          <a:p>
            <a:fld id="{BF808DFA-26AC-1149-9ADC-199E2D8988B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spcBef>
          <a:spcPct val="0"/>
        </a:spcBef>
        <a:buNone/>
        <a:defRPr sz="13400" kern="1200" cap="all" baseline="0">
          <a:solidFill>
            <a:schemeClr val="tx1"/>
          </a:solidFill>
          <a:latin typeface="+mj-lt"/>
          <a:ea typeface="+mj-ea"/>
          <a:cs typeface="+mj-cs"/>
        </a:defRPr>
      </a:lvl1pPr>
    </p:titleStyle>
    <p:bodyStyle>
      <a:lvl1pPr marL="1645920" indent="-1645920" algn="l" defTabSz="4389120" rtl="0" eaLnBrk="1" latinLnBrk="0" hangingPunct="1">
        <a:spcBef>
          <a:spcPts val="3840"/>
        </a:spcBef>
        <a:buFont typeface="Arial" pitchFamily="34" charset="0"/>
        <a:buNone/>
        <a:defRPr sz="7700" b="1" kern="1200">
          <a:solidFill>
            <a:schemeClr val="tx1"/>
          </a:solidFill>
          <a:latin typeface="+mn-lt"/>
          <a:ea typeface="+mn-ea"/>
          <a:cs typeface="+mn-cs"/>
        </a:defRPr>
      </a:lvl1pPr>
      <a:lvl2pPr marL="833933" indent="-833933" algn="l" defTabSz="4389120" rtl="0" eaLnBrk="1" latinLnBrk="0" hangingPunct="1">
        <a:spcBef>
          <a:spcPts val="1440"/>
        </a:spcBef>
        <a:buClr>
          <a:schemeClr val="accent2"/>
        </a:buClr>
        <a:buFont typeface="Wingdings" pitchFamily="2" charset="2"/>
        <a:buChar char="§"/>
        <a:defRPr sz="7700" kern="1200">
          <a:solidFill>
            <a:schemeClr val="tx1"/>
          </a:solidFill>
          <a:latin typeface="+mn-lt"/>
          <a:ea typeface="+mn-ea"/>
          <a:cs typeface="+mn-cs"/>
        </a:defRPr>
      </a:lvl2pPr>
      <a:lvl3pPr marL="1931213" indent="-790042" algn="l" defTabSz="4389120" rtl="0" eaLnBrk="1" latinLnBrk="0" hangingPunct="1">
        <a:spcBef>
          <a:spcPts val="1440"/>
        </a:spcBef>
        <a:buClr>
          <a:schemeClr val="accent2"/>
        </a:buClr>
        <a:buFont typeface="Wingdings" pitchFamily="2" charset="2"/>
        <a:buChar char="§"/>
        <a:defRPr sz="7700" kern="1200">
          <a:solidFill>
            <a:schemeClr val="tx1"/>
          </a:solidFill>
          <a:latin typeface="+mn-lt"/>
          <a:ea typeface="+mn-ea"/>
          <a:cs typeface="+mn-cs"/>
        </a:defRPr>
      </a:lvl3pPr>
      <a:lvl4pPr marL="3028493" indent="-790042" algn="l" defTabSz="4389120" rtl="0" eaLnBrk="1" latinLnBrk="0" hangingPunct="1">
        <a:spcBef>
          <a:spcPts val="1440"/>
        </a:spcBef>
        <a:buClr>
          <a:schemeClr val="accent2"/>
        </a:buClr>
        <a:buFont typeface="Wingdings" pitchFamily="2" charset="2"/>
        <a:buChar char="§"/>
        <a:defRPr sz="7700" kern="1200">
          <a:solidFill>
            <a:schemeClr val="tx1"/>
          </a:solidFill>
          <a:latin typeface="+mn-lt"/>
          <a:ea typeface="+mn-ea"/>
          <a:cs typeface="+mn-cs"/>
        </a:defRPr>
      </a:lvl4pPr>
      <a:lvl5pPr marL="4125773" indent="-833933" algn="l" defTabSz="4389120" rtl="0" eaLnBrk="1" latinLnBrk="0" hangingPunct="1">
        <a:spcBef>
          <a:spcPts val="1440"/>
        </a:spcBef>
        <a:buClr>
          <a:schemeClr val="accent2"/>
        </a:buClr>
        <a:buFont typeface="Wingdings" pitchFamily="2" charset="2"/>
        <a:buChar char="§"/>
        <a:defRPr sz="7700" kern="1200">
          <a:solidFill>
            <a:schemeClr val="tx1"/>
          </a:solidFill>
          <a:latin typeface="+mn-lt"/>
          <a:ea typeface="+mn-ea"/>
          <a:cs typeface="+mn-cs"/>
        </a:defRPr>
      </a:lvl5pPr>
      <a:lvl6pPr marL="5266944" indent="-833933" algn="l" defTabSz="4389120" rtl="0" eaLnBrk="1" latinLnBrk="0" hangingPunct="1">
        <a:spcBef>
          <a:spcPts val="1440"/>
        </a:spcBef>
        <a:buClr>
          <a:schemeClr val="accent2"/>
        </a:buClr>
        <a:buFont typeface="Wingdings" pitchFamily="2" charset="2"/>
        <a:buChar char="§"/>
        <a:defRPr sz="6700" kern="1200">
          <a:solidFill>
            <a:schemeClr val="tx1"/>
          </a:solidFill>
          <a:latin typeface="+mn-lt"/>
          <a:ea typeface="+mn-ea"/>
          <a:cs typeface="+mn-cs"/>
        </a:defRPr>
      </a:lvl6pPr>
      <a:lvl7pPr marL="6495898" indent="-790042" algn="l" defTabSz="4389120" rtl="0" eaLnBrk="1" latinLnBrk="0" hangingPunct="1">
        <a:spcBef>
          <a:spcPts val="1440"/>
        </a:spcBef>
        <a:buClr>
          <a:schemeClr val="accent2"/>
        </a:buClr>
        <a:buFont typeface="Wingdings" pitchFamily="2" charset="2"/>
        <a:buChar char="§"/>
        <a:defRPr sz="6700" kern="1200">
          <a:solidFill>
            <a:schemeClr val="tx1"/>
          </a:solidFill>
          <a:latin typeface="+mn-lt"/>
          <a:ea typeface="+mn-ea"/>
          <a:cs typeface="+mn-cs"/>
        </a:defRPr>
      </a:lvl7pPr>
      <a:lvl8pPr marL="7593178" indent="-790042" algn="l" defTabSz="4389120" rtl="0" eaLnBrk="1" latinLnBrk="0" hangingPunct="1">
        <a:spcBef>
          <a:spcPts val="1440"/>
        </a:spcBef>
        <a:buClr>
          <a:schemeClr val="accent2"/>
        </a:buClr>
        <a:buFont typeface="Wingdings" pitchFamily="2" charset="2"/>
        <a:buChar char="§"/>
        <a:defRPr sz="6700" kern="1200">
          <a:solidFill>
            <a:schemeClr val="tx1"/>
          </a:solidFill>
          <a:latin typeface="+mn-lt"/>
          <a:ea typeface="+mn-ea"/>
          <a:cs typeface="+mn-cs"/>
        </a:defRPr>
      </a:lvl8pPr>
      <a:lvl9pPr marL="8602675" indent="-790042" algn="l" defTabSz="4389120" rtl="0" eaLnBrk="1" latinLnBrk="0" hangingPunct="1">
        <a:spcBef>
          <a:spcPts val="1440"/>
        </a:spcBef>
        <a:buClr>
          <a:schemeClr val="accent2"/>
        </a:buClr>
        <a:buFont typeface="Wingdings" pitchFamily="2" charset="2"/>
        <a:buChar char="§"/>
        <a:defRPr sz="67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4.jpg"/><Relationship Id="rId7" Type="http://schemas.openxmlformats.org/officeDocument/2006/relationships/chart" Target="../charts/chart3.xml"/><Relationship Id="rId12" Type="http://schemas.openxmlformats.org/officeDocument/2006/relationships/chart" Target="../charts/chart8.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hart" Target="../charts/chart2.xml"/><Relationship Id="rId11" Type="http://schemas.openxmlformats.org/officeDocument/2006/relationships/chart" Target="../charts/chart7.xml"/><Relationship Id="rId5" Type="http://schemas.openxmlformats.org/officeDocument/2006/relationships/chart" Target="../charts/chart1.xml"/><Relationship Id="rId10" Type="http://schemas.openxmlformats.org/officeDocument/2006/relationships/chart" Target="../charts/chart6.xml"/><Relationship Id="rId4" Type="http://schemas.openxmlformats.org/officeDocument/2006/relationships/image" Target="../media/image5.png"/><Relationship Id="rId9"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D4334"/>
        </a:solidFill>
        <a:effectLst/>
      </p:bgPr>
    </p:bg>
    <p:spTree>
      <p:nvGrpSpPr>
        <p:cNvPr id="1" name=""/>
        <p:cNvGrpSpPr/>
        <p:nvPr/>
      </p:nvGrpSpPr>
      <p:grpSpPr>
        <a:xfrm>
          <a:off x="0" y="0"/>
          <a:ext cx="0" cy="0"/>
          <a:chOff x="0" y="0"/>
          <a:chExt cx="0" cy="0"/>
        </a:xfrm>
      </p:grpSpPr>
      <p:sp>
        <p:nvSpPr>
          <p:cNvPr id="14" name="Rectangle 13"/>
          <p:cNvSpPr/>
          <p:nvPr/>
        </p:nvSpPr>
        <p:spPr>
          <a:xfrm>
            <a:off x="14477496" y="5783567"/>
            <a:ext cx="15428312" cy="26466093"/>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209542" y="484888"/>
            <a:ext cx="41525640" cy="2742723"/>
          </a:xfrm>
        </p:spPr>
        <p:txBody>
          <a:bodyPr>
            <a:normAutofit/>
          </a:bodyPr>
          <a:lstStyle/>
          <a:p>
            <a:pPr algn="ctr"/>
            <a:r>
              <a:rPr lang="en-US" sz="7200" dirty="0">
                <a:solidFill>
                  <a:schemeClr val="bg1"/>
                </a:solidFill>
                <a:effectLst>
                  <a:glow rad="139700">
                    <a:schemeClr val="accent5">
                      <a:satMod val="175000"/>
                      <a:alpha val="40000"/>
                    </a:schemeClr>
                  </a:glow>
                </a:effectLst>
                <a:latin typeface="Gill Sans Std Shadowed"/>
              </a:rPr>
              <a:t>Awareness and Perception of breed specific legislation </a:t>
            </a:r>
            <a:br>
              <a:rPr lang="en-US" sz="7200" dirty="0">
                <a:solidFill>
                  <a:schemeClr val="bg1"/>
                </a:solidFill>
                <a:effectLst>
                  <a:glow rad="139700">
                    <a:schemeClr val="accent5">
                      <a:satMod val="175000"/>
                      <a:alpha val="40000"/>
                    </a:schemeClr>
                  </a:glow>
                </a:effectLst>
                <a:latin typeface="Gill Sans Std Shadowed"/>
              </a:rPr>
            </a:br>
            <a:r>
              <a:rPr lang="en-US" sz="7200" dirty="0">
                <a:solidFill>
                  <a:schemeClr val="bg1"/>
                </a:solidFill>
                <a:effectLst>
                  <a:glow rad="139700">
                    <a:schemeClr val="accent5">
                      <a:satMod val="175000"/>
                      <a:alpha val="40000"/>
                    </a:schemeClr>
                  </a:glow>
                </a:effectLst>
                <a:latin typeface="Gill Sans Std Shadowed"/>
              </a:rPr>
              <a:t>in a college of veterinary medicine</a:t>
            </a:r>
          </a:p>
        </p:txBody>
      </p:sp>
      <p:sp>
        <p:nvSpPr>
          <p:cNvPr id="33" name="Title 1"/>
          <p:cNvSpPr txBox="1">
            <a:spLocks/>
          </p:cNvSpPr>
          <p:nvPr/>
        </p:nvSpPr>
        <p:spPr>
          <a:xfrm>
            <a:off x="6866927" y="3184652"/>
            <a:ext cx="30117558" cy="2403962"/>
          </a:xfrm>
          <a:prstGeom prst="rect">
            <a:avLst/>
          </a:prstGeom>
        </p:spPr>
        <p:txBody>
          <a:bodyPr vert="horz" lIns="438912" tIns="219456" rIns="438912" bIns="219456" rtlCol="0" anchor="ctr">
            <a:normAutofit fontScale="90000"/>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5200" b="0" i="0" u="none" strike="noStrike" kern="1200" cap="none" spc="0" normalizeH="0" baseline="0" noProof="0" dirty="0">
                <a:ln>
                  <a:noFill/>
                </a:ln>
                <a:solidFill>
                  <a:schemeClr val="bg1"/>
                </a:solidFill>
                <a:effectLst/>
                <a:uLnTx/>
                <a:uFillTx/>
                <a:latin typeface="Gill Sans Std Bold Condensed"/>
                <a:ea typeface="+mj-ea"/>
                <a:cs typeface="+mj-cs"/>
              </a:rPr>
              <a:t>Tom Bunch and Vinicia Biancardi</a:t>
            </a:r>
          </a:p>
          <a:p>
            <a:pPr marL="0" marR="0" lvl="0" indent="0" algn="ctr" defTabSz="2194560" rtl="0" eaLnBrk="1" fontAlgn="auto" latinLnBrk="0" hangingPunct="1">
              <a:lnSpc>
                <a:spcPct val="100000"/>
              </a:lnSpc>
              <a:spcBef>
                <a:spcPct val="0"/>
              </a:spcBef>
              <a:spcAft>
                <a:spcPts val="0"/>
              </a:spcAft>
              <a:buClrTx/>
              <a:buSzTx/>
              <a:buFontTx/>
              <a:buNone/>
              <a:tabLst/>
              <a:defRPr/>
            </a:pPr>
            <a:r>
              <a:rPr lang="en-US" sz="5200" dirty="0">
                <a:solidFill>
                  <a:schemeClr val="bg1"/>
                </a:solidFill>
                <a:latin typeface="Gill Sans Std Bold Condensed"/>
                <a:ea typeface="+mj-ea"/>
                <a:cs typeface="+mj-cs"/>
              </a:rPr>
              <a:t>Department of Anatomy, Physiology, and Pharmacology. College of Veterinary Medicine, Auburn University</a:t>
            </a:r>
            <a:endParaRPr kumimoji="0" lang="en-US" sz="5200" b="0" i="0" u="none" strike="noStrike" kern="1200" cap="none" spc="0" normalizeH="0" baseline="0" noProof="0" dirty="0">
              <a:ln>
                <a:noFill/>
              </a:ln>
              <a:solidFill>
                <a:schemeClr val="bg1"/>
              </a:solidFill>
              <a:effectLst/>
              <a:uLnTx/>
              <a:uFillTx/>
              <a:latin typeface="Gill Sans Std Bold Condensed"/>
              <a:ea typeface="+mj-ea"/>
              <a:cs typeface="+mj-cs"/>
            </a:endParaRPr>
          </a:p>
        </p:txBody>
      </p:sp>
      <p:sp>
        <p:nvSpPr>
          <p:cNvPr id="12" name="Rectangle 11"/>
          <p:cNvSpPr/>
          <p:nvPr/>
        </p:nvSpPr>
        <p:spPr>
          <a:xfrm>
            <a:off x="825977" y="5783818"/>
            <a:ext cx="13493766" cy="26476308"/>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1136894" y="6041342"/>
            <a:ext cx="12809749" cy="1084998"/>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b="1"/>
          </a:p>
        </p:txBody>
      </p:sp>
      <p:sp>
        <p:nvSpPr>
          <p:cNvPr id="26" name="TextBox 25"/>
          <p:cNvSpPr txBox="1"/>
          <p:nvPr/>
        </p:nvSpPr>
        <p:spPr>
          <a:xfrm>
            <a:off x="1167222" y="7655997"/>
            <a:ext cx="12730920" cy="6740307"/>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Frutiger LT Std 55 Roman"/>
              </a:rPr>
              <a:t>Breed Specific Legislation (BSL) is the term for laws that regulates or ban certain dog breeds</a:t>
            </a:r>
          </a:p>
          <a:p>
            <a:pPr marL="571500" indent="-571500">
              <a:buFont typeface="Arial" panose="020B0604020202020204" pitchFamily="34" charset="0"/>
              <a:buChar char="•"/>
            </a:pPr>
            <a:r>
              <a:rPr lang="en-US" sz="3600" dirty="0">
                <a:latin typeface="Frutiger LT Std 55 Roman"/>
              </a:rPr>
              <a:t>The American Veterinary Medical Association, the Centers for Disease Control and Prevention (CDC) and several other animal protection institutions strongly oppose to BSL due to no evidence that BSL make communities safer for people or companion animals</a:t>
            </a:r>
          </a:p>
          <a:p>
            <a:pPr marL="571500" indent="-571500">
              <a:buFont typeface="Arial" panose="020B0604020202020204" pitchFamily="34" charset="0"/>
              <a:buChar char="•"/>
            </a:pPr>
            <a:r>
              <a:rPr lang="en-US" sz="3600" dirty="0">
                <a:latin typeface="Frutiger LT Std 55 Roman"/>
              </a:rPr>
              <a:t>However, more than 700 US cities in more than 50% states still endorse breed specific laws</a:t>
            </a:r>
          </a:p>
          <a:p>
            <a:pPr marL="571500" indent="-571500">
              <a:buFont typeface="Arial" panose="020B0604020202020204" pitchFamily="34" charset="0"/>
              <a:buChar char="•"/>
            </a:pPr>
            <a:r>
              <a:rPr lang="en-US" sz="3600" dirty="0">
                <a:latin typeface="Frutiger LT Std 55 Roman"/>
              </a:rPr>
              <a:t>Raising awareness in the general public may be a potential step towards population support in banning BSL</a:t>
            </a:r>
            <a:endParaRPr lang="en-US" sz="3600" dirty="0">
              <a:solidFill>
                <a:srgbClr val="27221B"/>
              </a:solidFill>
              <a:latin typeface="Frutiger LT Std 55 Roman"/>
            </a:endParaRPr>
          </a:p>
          <a:p>
            <a:pPr marL="571500" indent="-571500">
              <a:buFont typeface="Arial" panose="020B0604020202020204" pitchFamily="34" charset="0"/>
              <a:buChar char="•"/>
            </a:pPr>
            <a:endParaRPr lang="en-US" sz="3600" dirty="0">
              <a:latin typeface="Frutiger LT Std 55 Roman"/>
            </a:endParaRPr>
          </a:p>
        </p:txBody>
      </p:sp>
      <p:sp>
        <p:nvSpPr>
          <p:cNvPr id="37" name="Title 1"/>
          <p:cNvSpPr txBox="1">
            <a:spLocks/>
          </p:cNvSpPr>
          <p:nvPr/>
        </p:nvSpPr>
        <p:spPr>
          <a:xfrm>
            <a:off x="1136894" y="5944393"/>
            <a:ext cx="12809749" cy="135767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rPr>
              <a:t>INTRODUCTION</a:t>
            </a:r>
          </a:p>
        </p:txBody>
      </p:sp>
      <p:sp>
        <p:nvSpPr>
          <p:cNvPr id="19" name="Rounded Rectangle 18"/>
          <p:cNvSpPr/>
          <p:nvPr/>
        </p:nvSpPr>
        <p:spPr>
          <a:xfrm>
            <a:off x="15060929" y="6069168"/>
            <a:ext cx="14169919" cy="1111571"/>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b="1" dirty="0"/>
          </a:p>
        </p:txBody>
      </p:sp>
      <p:sp>
        <p:nvSpPr>
          <p:cNvPr id="28" name="TextBox 27"/>
          <p:cNvSpPr txBox="1"/>
          <p:nvPr/>
        </p:nvSpPr>
        <p:spPr>
          <a:xfrm>
            <a:off x="15472722" y="13169091"/>
            <a:ext cx="3555620" cy="3416320"/>
          </a:xfrm>
          <a:prstGeom prst="rect">
            <a:avLst/>
          </a:prstGeom>
          <a:noFill/>
          <a:ln w="12700">
            <a:solidFill>
              <a:schemeClr val="bg2">
                <a:lumMod val="50000"/>
              </a:schemeClr>
            </a:solidFill>
            <a:prstDash val="dash"/>
          </a:ln>
        </p:spPr>
        <p:txBody>
          <a:bodyPr wrap="square" rtlCol="0">
            <a:spAutoFit/>
          </a:bodyPr>
          <a:lstStyle/>
          <a:p>
            <a:pPr algn="ctr"/>
            <a:r>
              <a:rPr lang="en-US" sz="2400" b="1" dirty="0">
                <a:latin typeface="Frutiger LT Std 55 Roman"/>
              </a:rPr>
              <a:t>There were 279 total responses to the survey. Most of the respondents identified as female, not Latino or Hispanic and White; aged between 18-30 years old and with a bachelor’s degree.</a:t>
            </a:r>
          </a:p>
        </p:txBody>
      </p:sp>
      <p:sp>
        <p:nvSpPr>
          <p:cNvPr id="38" name="Title 1"/>
          <p:cNvSpPr txBox="1">
            <a:spLocks/>
          </p:cNvSpPr>
          <p:nvPr/>
        </p:nvSpPr>
        <p:spPr>
          <a:xfrm>
            <a:off x="15030490" y="5837118"/>
            <a:ext cx="14169919" cy="157222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rPr>
              <a:t>RESULTS</a:t>
            </a:r>
          </a:p>
        </p:txBody>
      </p:sp>
      <p:sp>
        <p:nvSpPr>
          <p:cNvPr id="10" name="Rectangle 9"/>
          <p:cNvSpPr/>
          <p:nvPr/>
        </p:nvSpPr>
        <p:spPr>
          <a:xfrm>
            <a:off x="30003479" y="5791767"/>
            <a:ext cx="13123514" cy="26468359"/>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30334896" y="6070343"/>
            <a:ext cx="12458266" cy="1154980"/>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b="1"/>
          </a:p>
        </p:txBody>
      </p:sp>
      <p:sp>
        <p:nvSpPr>
          <p:cNvPr id="31" name="TextBox 30"/>
          <p:cNvSpPr txBox="1"/>
          <p:nvPr/>
        </p:nvSpPr>
        <p:spPr>
          <a:xfrm>
            <a:off x="30533257" y="7528844"/>
            <a:ext cx="12201925" cy="10618291"/>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Frutiger LT Std 55 Roman"/>
              </a:rPr>
              <a:t>279 responses were obtained. Most of the respondents identified as female, not Latino or Hispanic, and White</a:t>
            </a:r>
          </a:p>
          <a:p>
            <a:pPr marL="571500" indent="-571500">
              <a:buFont typeface="Arial" panose="020B0604020202020204" pitchFamily="34" charset="0"/>
              <a:buChar char="•"/>
            </a:pPr>
            <a:r>
              <a:rPr lang="en-US" sz="3600" dirty="0">
                <a:latin typeface="Frutiger LT Std 55 Roman"/>
              </a:rPr>
              <a:t>One-third of respondents indicated that they were not familiar with BSL. </a:t>
            </a:r>
          </a:p>
          <a:p>
            <a:pPr marL="571500" indent="-571500">
              <a:buFont typeface="Arial" panose="020B0604020202020204" pitchFamily="34" charset="0"/>
              <a:buChar char="•"/>
            </a:pPr>
            <a:r>
              <a:rPr lang="en-US" sz="3600" dirty="0">
                <a:latin typeface="Frutiger LT Std 55 Roman"/>
              </a:rPr>
              <a:t>Of people who indicated that they were familiar with BSL, 4.21% of respondents indicated that they either slightly support or strongly support BSL. </a:t>
            </a:r>
          </a:p>
          <a:p>
            <a:pPr marL="571500" indent="-571500">
              <a:buFont typeface="Arial" panose="020B0604020202020204" pitchFamily="34" charset="0"/>
              <a:buChar char="•"/>
            </a:pPr>
            <a:r>
              <a:rPr lang="en-US" sz="3600" dirty="0">
                <a:latin typeface="Frutiger LT Std 55 Roman"/>
              </a:rPr>
              <a:t>However, of people who indicated that they were not familiar, 11.76% indicated that they would either slightly support or strongly support BSL</a:t>
            </a:r>
          </a:p>
          <a:p>
            <a:pPr marL="571500" indent="-571500">
              <a:buFont typeface="Arial" panose="020B0604020202020204" pitchFamily="34" charset="0"/>
              <a:buChar char="•"/>
            </a:pPr>
            <a:r>
              <a:rPr lang="en-US" sz="3600" dirty="0">
                <a:latin typeface="Frutiger LT Std 55 Roman"/>
              </a:rPr>
              <a:t>Our study was not able to correlate breed ownership with race due to lack of diversity among the respondents.</a:t>
            </a:r>
          </a:p>
          <a:p>
            <a:pPr marL="571500" indent="-571500">
              <a:buFont typeface="Arial" panose="020B0604020202020204" pitchFamily="34" charset="0"/>
              <a:buChar char="•"/>
            </a:pPr>
            <a:r>
              <a:rPr lang="en-US" sz="3600" dirty="0">
                <a:latin typeface="Frutiger LT Std 55 Roman"/>
              </a:rPr>
              <a:t>However, a different and potentially more important question was answered. If in a college of veterinary medicine, where almost the entire population works with animals in some form, 31% of respondents are unaware of BSL, it would stand to reason that the general public is even less informed. </a:t>
            </a:r>
            <a:endParaRPr lang="en-US" sz="3600" dirty="0">
              <a:solidFill>
                <a:srgbClr val="27221B"/>
              </a:solidFill>
              <a:latin typeface="Frutiger LT Std 55 Roman"/>
            </a:endParaRPr>
          </a:p>
        </p:txBody>
      </p:sp>
      <p:sp>
        <p:nvSpPr>
          <p:cNvPr id="40" name="Title 1"/>
          <p:cNvSpPr txBox="1">
            <a:spLocks/>
          </p:cNvSpPr>
          <p:nvPr/>
        </p:nvSpPr>
        <p:spPr>
          <a:xfrm>
            <a:off x="30366341" y="5566446"/>
            <a:ext cx="12458266" cy="2113564"/>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4800" b="1" dirty="0">
                <a:solidFill>
                  <a:schemeClr val="bg2"/>
                </a:solidFill>
                <a:latin typeface="Gill Sans Std Bold Condensed"/>
                <a:ea typeface="+mj-ea"/>
                <a:cs typeface="+mj-cs"/>
              </a:rPr>
              <a:t>SUMMARY and DISCUSSION</a:t>
            </a:r>
            <a:endPar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endParaRPr>
          </a:p>
        </p:txBody>
      </p:sp>
      <p:sp>
        <p:nvSpPr>
          <p:cNvPr id="23" name="Rounded Rectangle 22"/>
          <p:cNvSpPr/>
          <p:nvPr/>
        </p:nvSpPr>
        <p:spPr>
          <a:xfrm>
            <a:off x="30297619" y="28447051"/>
            <a:ext cx="12458266" cy="1111571"/>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0334896" y="29963660"/>
            <a:ext cx="12459473" cy="1754326"/>
          </a:xfrm>
          <a:prstGeom prst="rect">
            <a:avLst/>
          </a:prstGeom>
          <a:noFill/>
        </p:spPr>
        <p:txBody>
          <a:bodyPr wrap="square" rtlCol="0">
            <a:spAutoFit/>
          </a:bodyPr>
          <a:lstStyle/>
          <a:p>
            <a:r>
              <a:rPr lang="en-US" sz="3600" dirty="0">
                <a:latin typeface="Frutiger LT Std 55 Roman"/>
              </a:rPr>
              <a:t>This work was co-sponsored by the</a:t>
            </a:r>
            <a:r>
              <a:rPr lang="en-US" sz="3600" b="1" dirty="0">
                <a:latin typeface="Frutiger LT Std 55 Roman"/>
              </a:rPr>
              <a:t> </a:t>
            </a:r>
            <a:r>
              <a:rPr lang="en-US" sz="3600" dirty="0">
                <a:latin typeface="Frutiger LT Std 55 Roman"/>
              </a:rPr>
              <a:t>Boehringer Ingelheim </a:t>
            </a:r>
            <a:r>
              <a:rPr lang="en-US" sz="3600" dirty="0" err="1">
                <a:latin typeface="Frutiger LT Std 55 Roman"/>
              </a:rPr>
              <a:t>Vetmedica</a:t>
            </a:r>
            <a:r>
              <a:rPr lang="en-US" sz="3600" dirty="0">
                <a:latin typeface="Frutiger LT Std 55 Roman"/>
              </a:rPr>
              <a:t>, Inc. Veterinary Scholars Program,</a:t>
            </a:r>
            <a:r>
              <a:rPr lang="en-US" sz="3600" b="1" dirty="0">
                <a:latin typeface="Frutiger LT Std 55 Roman"/>
              </a:rPr>
              <a:t> </a:t>
            </a:r>
            <a:r>
              <a:rPr lang="en-US" sz="3600" dirty="0">
                <a:latin typeface="Frutiger LT Std 55 Roman"/>
              </a:rPr>
              <a:t>and the Auburn University College of Veterinary Medicine.</a:t>
            </a:r>
            <a:endParaRPr lang="en-US" sz="3600" dirty="0">
              <a:solidFill>
                <a:srgbClr val="27221B"/>
              </a:solidFill>
              <a:latin typeface="Frutiger LT Std 55 Roman"/>
            </a:endParaRPr>
          </a:p>
        </p:txBody>
      </p:sp>
      <p:sp>
        <p:nvSpPr>
          <p:cNvPr id="41" name="Title 1"/>
          <p:cNvSpPr txBox="1">
            <a:spLocks/>
          </p:cNvSpPr>
          <p:nvPr/>
        </p:nvSpPr>
        <p:spPr>
          <a:xfrm>
            <a:off x="30297619" y="28388057"/>
            <a:ext cx="12458266" cy="127970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rPr>
              <a:t>ACKNOWLEDGEMENTS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977" y="1357705"/>
            <a:ext cx="5922962" cy="3324308"/>
          </a:xfrm>
          <a:prstGeom prst="rect">
            <a:avLst/>
          </a:prstGeom>
        </p:spPr>
      </p:pic>
      <p:pic>
        <p:nvPicPr>
          <p:cNvPr id="42" name="Picture 41" descr="Map&#10;&#10;Description automatically generated">
            <a:extLst>
              <a:ext uri="{FF2B5EF4-FFF2-40B4-BE49-F238E27FC236}">
                <a16:creationId xmlns:a16="http://schemas.microsoft.com/office/drawing/2014/main" id="{B16345E6-CFC0-4082-BDA5-D60C430CF681}"/>
              </a:ext>
            </a:extLst>
          </p:cNvPr>
          <p:cNvPicPr>
            <a:picLocks noChangeAspect="1"/>
          </p:cNvPicPr>
          <p:nvPr/>
        </p:nvPicPr>
        <p:blipFill>
          <a:blip r:embed="rId3"/>
          <a:stretch>
            <a:fillRect/>
          </a:stretch>
        </p:blipFill>
        <p:spPr>
          <a:xfrm>
            <a:off x="8347236" y="14093045"/>
            <a:ext cx="5534683" cy="4151012"/>
          </a:xfrm>
          <a:prstGeom prst="rect">
            <a:avLst/>
          </a:prstGeom>
        </p:spPr>
      </p:pic>
      <p:sp>
        <p:nvSpPr>
          <p:cNvPr id="48" name="TextBox 47">
            <a:extLst>
              <a:ext uri="{FF2B5EF4-FFF2-40B4-BE49-F238E27FC236}">
                <a16:creationId xmlns:a16="http://schemas.microsoft.com/office/drawing/2014/main" id="{CED57E51-63A9-4A48-A85E-857998CBDB26}"/>
              </a:ext>
            </a:extLst>
          </p:cNvPr>
          <p:cNvSpPr txBox="1"/>
          <p:nvPr/>
        </p:nvSpPr>
        <p:spPr>
          <a:xfrm>
            <a:off x="8378682" y="18393876"/>
            <a:ext cx="5802148" cy="1015663"/>
          </a:xfrm>
          <a:prstGeom prst="rect">
            <a:avLst/>
          </a:prstGeom>
          <a:noFill/>
        </p:spPr>
        <p:txBody>
          <a:bodyPr wrap="square" rtlCol="0">
            <a:spAutoFit/>
          </a:bodyPr>
          <a:lstStyle/>
          <a:p>
            <a:r>
              <a:rPr lang="en-US" sz="2000" dirty="0">
                <a:latin typeface="Frutiger LT Std 55 Roman"/>
              </a:rPr>
              <a:t>https://www.aspca.org/animal-protection/public-policy/what-breed-specific-legislation</a:t>
            </a:r>
          </a:p>
          <a:p>
            <a:endParaRPr lang="en-US" sz="2000" dirty="0">
              <a:solidFill>
                <a:srgbClr val="27221B"/>
              </a:solidFill>
              <a:latin typeface="Frutiger LT Std 55 Roman"/>
            </a:endParaRPr>
          </a:p>
        </p:txBody>
      </p:sp>
      <p:sp>
        <p:nvSpPr>
          <p:cNvPr id="46" name="Rounded Rectangle 45"/>
          <p:cNvSpPr/>
          <p:nvPr/>
        </p:nvSpPr>
        <p:spPr>
          <a:xfrm>
            <a:off x="1090994" y="19251569"/>
            <a:ext cx="12809749" cy="959883"/>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1146215" y="20683810"/>
            <a:ext cx="12809749"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Frutiger LT Std 55 Roman"/>
              </a:rPr>
              <a:t>Determine whether students and faculty at Auburn University College of Veterinary Medicine were aware of BSL </a:t>
            </a:r>
          </a:p>
          <a:p>
            <a:pPr marL="571500" indent="-571500">
              <a:buFont typeface="Arial" panose="020B0604020202020204" pitchFamily="34" charset="0"/>
              <a:buChar char="•"/>
            </a:pPr>
            <a:r>
              <a:rPr lang="en-US" sz="3600" dirty="0">
                <a:latin typeface="Frutiger LT Std 55 Roman"/>
              </a:rPr>
              <a:t>Gather the overall opinion of said legislation with the college</a:t>
            </a:r>
          </a:p>
          <a:p>
            <a:pPr marL="571500" indent="-571500">
              <a:buFont typeface="Arial" panose="020B0604020202020204" pitchFamily="34" charset="0"/>
              <a:buChar char="•"/>
            </a:pPr>
            <a:r>
              <a:rPr lang="en-US" sz="3600" dirty="0">
                <a:latin typeface="Frutiger LT Std 55 Roman"/>
              </a:rPr>
              <a:t> Determine whether certain perceptions were influenced by dog ownership and specific breed ownership.</a:t>
            </a:r>
          </a:p>
        </p:txBody>
      </p:sp>
      <p:sp>
        <p:nvSpPr>
          <p:cNvPr id="51" name="Title 1"/>
          <p:cNvSpPr txBox="1">
            <a:spLocks/>
          </p:cNvSpPr>
          <p:nvPr/>
        </p:nvSpPr>
        <p:spPr>
          <a:xfrm>
            <a:off x="1088393" y="19062060"/>
            <a:ext cx="12809749" cy="1357671"/>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4800" b="1" dirty="0">
                <a:solidFill>
                  <a:schemeClr val="bg2"/>
                </a:solidFill>
                <a:latin typeface="Gill Sans Std Bold Condensed"/>
                <a:ea typeface="+mj-ea"/>
                <a:cs typeface="+mj-cs"/>
              </a:rPr>
              <a:t>AIMS</a:t>
            </a:r>
            <a:endPar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01616" y="1134006"/>
            <a:ext cx="5217131" cy="3488197"/>
          </a:xfrm>
          <a:prstGeom prst="rect">
            <a:avLst/>
          </a:prstGeom>
        </p:spPr>
      </p:pic>
      <p:sp>
        <p:nvSpPr>
          <p:cNvPr id="55" name="Rounded Rectangle 54"/>
          <p:cNvSpPr/>
          <p:nvPr/>
        </p:nvSpPr>
        <p:spPr>
          <a:xfrm>
            <a:off x="30366341" y="22243218"/>
            <a:ext cx="12458266" cy="1154980"/>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b="1"/>
          </a:p>
        </p:txBody>
      </p:sp>
      <p:sp>
        <p:nvSpPr>
          <p:cNvPr id="56" name="Title 1"/>
          <p:cNvSpPr txBox="1">
            <a:spLocks/>
          </p:cNvSpPr>
          <p:nvPr/>
        </p:nvSpPr>
        <p:spPr>
          <a:xfrm>
            <a:off x="30397786" y="21739321"/>
            <a:ext cx="12458266" cy="2113564"/>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4800" b="1" dirty="0">
                <a:solidFill>
                  <a:schemeClr val="bg2"/>
                </a:solidFill>
                <a:latin typeface="Gill Sans Std Bold Condensed"/>
                <a:ea typeface="+mj-ea"/>
                <a:cs typeface="+mj-cs"/>
              </a:rPr>
              <a:t>FUTURE STUDIES</a:t>
            </a:r>
            <a:endPar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endParaRPr>
          </a:p>
        </p:txBody>
      </p:sp>
      <p:sp>
        <p:nvSpPr>
          <p:cNvPr id="57" name="TextBox 56"/>
          <p:cNvSpPr txBox="1"/>
          <p:nvPr/>
        </p:nvSpPr>
        <p:spPr>
          <a:xfrm>
            <a:off x="1134017" y="13747565"/>
            <a:ext cx="6850357"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Frutiger LT Std 55 Roman"/>
              </a:rPr>
              <a:t>Therefore, we set a pilot survey to learn the level of awareness and  perception of the population within the College of Veterinary Medicine at Auburn University (students, faculty and staff) in regards to BSL</a:t>
            </a:r>
          </a:p>
        </p:txBody>
      </p:sp>
      <p:sp>
        <p:nvSpPr>
          <p:cNvPr id="58" name="TextBox 57"/>
          <p:cNvSpPr txBox="1"/>
          <p:nvPr/>
        </p:nvSpPr>
        <p:spPr>
          <a:xfrm>
            <a:off x="30533257" y="23632632"/>
            <a:ext cx="12201925"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Frutiger LT Std 55 Roman"/>
              </a:rPr>
              <a:t>Our  data were likely skewed by the fact that this study was sent out to a college of veterinary medicine. The level of knowledge of animal welfare or animal rights is very likely not indicative of the general public.</a:t>
            </a:r>
          </a:p>
          <a:p>
            <a:pPr marL="571500" indent="-571500">
              <a:buFont typeface="Arial" panose="020B0604020202020204" pitchFamily="34" charset="0"/>
              <a:buChar char="•"/>
            </a:pPr>
            <a:r>
              <a:rPr lang="en-US" sz="3600" dirty="0">
                <a:latin typeface="Frutiger LT Std 55 Roman"/>
              </a:rPr>
              <a:t>Therefore, our long term goal is to acquire large population data to understand whether there is a correlation between demographics, awareness and perception of BSL. </a:t>
            </a:r>
          </a:p>
        </p:txBody>
      </p:sp>
      <p:sp>
        <p:nvSpPr>
          <p:cNvPr id="59" name="TextBox 58"/>
          <p:cNvSpPr txBox="1"/>
          <p:nvPr/>
        </p:nvSpPr>
        <p:spPr>
          <a:xfrm>
            <a:off x="15084037" y="7441269"/>
            <a:ext cx="12730920" cy="646331"/>
          </a:xfrm>
          <a:prstGeom prst="rect">
            <a:avLst/>
          </a:prstGeom>
          <a:noFill/>
        </p:spPr>
        <p:txBody>
          <a:bodyPr wrap="square" rtlCol="0">
            <a:spAutoFit/>
          </a:bodyPr>
          <a:lstStyle/>
          <a:p>
            <a:r>
              <a:rPr lang="en-US" sz="3600" b="1" dirty="0">
                <a:latin typeface="Frutiger LT Std 55 Roman"/>
              </a:rPr>
              <a:t>1) Demographics</a:t>
            </a:r>
            <a:endParaRPr lang="en-US" sz="3600" dirty="0">
              <a:latin typeface="Frutiger LT Std 55 Roman"/>
            </a:endParaRPr>
          </a:p>
        </p:txBody>
      </p:sp>
      <p:sp>
        <p:nvSpPr>
          <p:cNvPr id="63" name="Rounded Rectangle 62"/>
          <p:cNvSpPr/>
          <p:nvPr/>
        </p:nvSpPr>
        <p:spPr>
          <a:xfrm>
            <a:off x="30310314" y="18286930"/>
            <a:ext cx="12458266" cy="1154980"/>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800" b="1"/>
          </a:p>
        </p:txBody>
      </p:sp>
      <p:sp>
        <p:nvSpPr>
          <p:cNvPr id="64" name="Title 1"/>
          <p:cNvSpPr txBox="1">
            <a:spLocks/>
          </p:cNvSpPr>
          <p:nvPr/>
        </p:nvSpPr>
        <p:spPr>
          <a:xfrm>
            <a:off x="30341759" y="17783033"/>
            <a:ext cx="12458266" cy="2113564"/>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lang="en-US" sz="4800" b="1" dirty="0">
                <a:solidFill>
                  <a:schemeClr val="bg2"/>
                </a:solidFill>
                <a:latin typeface="Gill Sans Std Bold Condensed"/>
                <a:ea typeface="+mj-ea"/>
                <a:cs typeface="+mj-cs"/>
              </a:rPr>
              <a:t>CONCLUSION</a:t>
            </a:r>
            <a:endPar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endParaRPr>
          </a:p>
        </p:txBody>
      </p:sp>
      <p:sp>
        <p:nvSpPr>
          <p:cNvPr id="65" name="TextBox 64"/>
          <p:cNvSpPr txBox="1"/>
          <p:nvPr/>
        </p:nvSpPr>
        <p:spPr>
          <a:xfrm>
            <a:off x="30501812" y="19777892"/>
            <a:ext cx="12233370" cy="2308324"/>
          </a:xfrm>
          <a:prstGeom prst="rect">
            <a:avLst/>
          </a:prstGeom>
          <a:noFill/>
        </p:spPr>
        <p:txBody>
          <a:bodyPr wrap="square" rtlCol="0">
            <a:spAutoFit/>
          </a:bodyPr>
          <a:lstStyle/>
          <a:p>
            <a:pPr algn="ctr"/>
            <a:r>
              <a:rPr lang="en-US" sz="3600" b="1" dirty="0">
                <a:latin typeface="Frutiger LT Std 55 Roman"/>
              </a:rPr>
              <a:t>Our data supports that those who are unaware of BSL are more likely to be in support of it as compared to those who are aware, rising the importance of public awareness and education in the issue</a:t>
            </a:r>
          </a:p>
        </p:txBody>
      </p:sp>
      <p:sp>
        <p:nvSpPr>
          <p:cNvPr id="18" name="Rounded Rectangle 17"/>
          <p:cNvSpPr/>
          <p:nvPr/>
        </p:nvSpPr>
        <p:spPr>
          <a:xfrm>
            <a:off x="1134017" y="25058934"/>
            <a:ext cx="12812626" cy="1062810"/>
          </a:xfrm>
          <a:prstGeom prst="roundRect">
            <a:avLst/>
          </a:prstGeom>
          <a:solidFill>
            <a:schemeClr val="accent2">
              <a:lumMod val="75000"/>
            </a:schemeClr>
          </a:solidFill>
          <a:effectLst>
            <a:reflection stA="50000" endPos="75000" dist="127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209542" y="26755541"/>
            <a:ext cx="12812626" cy="5632311"/>
          </a:xfrm>
          <a:prstGeom prst="rect">
            <a:avLst/>
          </a:prstGeom>
          <a:noFill/>
        </p:spPr>
        <p:txBody>
          <a:bodyPr wrap="square" rtlCol="0">
            <a:spAutoFit/>
          </a:bodyPr>
          <a:lstStyle/>
          <a:p>
            <a:pPr marL="742950" indent="-742950">
              <a:buFont typeface="Arial" panose="020B0604020202020204" pitchFamily="34" charset="0"/>
              <a:buChar char="•"/>
            </a:pPr>
            <a:r>
              <a:rPr lang="en-US" sz="3600" dirty="0">
                <a:latin typeface="Frutiger LT Std 55 Roman"/>
              </a:rPr>
              <a:t>Structured survey distributed for quantitative research</a:t>
            </a:r>
          </a:p>
          <a:p>
            <a:pPr marL="742950" indent="-742950">
              <a:buFont typeface="Arial" panose="020B0604020202020204" pitchFamily="34" charset="0"/>
              <a:buChar char="•"/>
            </a:pPr>
            <a:r>
              <a:rPr lang="en-US" sz="3600" dirty="0">
                <a:latin typeface="Frutiger LT Std 55 Roman"/>
              </a:rPr>
              <a:t>Survey questions included:</a:t>
            </a:r>
          </a:p>
          <a:p>
            <a:pPr marL="2937510" lvl="1" indent="-742950">
              <a:buFont typeface="Arial" panose="020B0604020202020204" pitchFamily="34" charset="0"/>
              <a:buChar char="•"/>
            </a:pPr>
            <a:r>
              <a:rPr lang="en-US" sz="3600" dirty="0">
                <a:latin typeface="Frutiger LT Std 55 Roman"/>
              </a:rPr>
              <a:t>Demographics</a:t>
            </a:r>
          </a:p>
          <a:p>
            <a:pPr marL="2937510" lvl="1" indent="-742950">
              <a:buFont typeface="Arial" panose="020B0604020202020204" pitchFamily="34" charset="0"/>
              <a:buChar char="•"/>
            </a:pPr>
            <a:r>
              <a:rPr lang="en-US" sz="3600" dirty="0">
                <a:latin typeface="Frutiger LT Std 55 Roman"/>
              </a:rPr>
              <a:t>Awareness of Breed-Specific Regulation</a:t>
            </a:r>
          </a:p>
          <a:p>
            <a:pPr marL="2937510" lvl="1" indent="-742950">
              <a:buFont typeface="Arial" panose="020B0604020202020204" pitchFamily="34" charset="0"/>
              <a:buChar char="•"/>
            </a:pPr>
            <a:r>
              <a:rPr lang="en-US" sz="3600" dirty="0">
                <a:latin typeface="Frutiger LT Std 55 Roman"/>
              </a:rPr>
              <a:t>Perception of Breed-Specific Regulation</a:t>
            </a:r>
          </a:p>
          <a:p>
            <a:pPr marL="571500" indent="-571500">
              <a:buFont typeface="Arial" panose="020B0604020202020204" pitchFamily="34" charset="0"/>
              <a:buChar char="•"/>
            </a:pPr>
            <a:r>
              <a:rPr lang="en-US" sz="3600" dirty="0">
                <a:latin typeface="Frutiger LT Std 55 Roman"/>
              </a:rPr>
              <a:t>The data collected were aggregated for comparison and correlations and expressed in Percent of total answers</a:t>
            </a:r>
          </a:p>
          <a:p>
            <a:pPr marL="571500" indent="-571500">
              <a:buFont typeface="Arial" panose="020B0604020202020204" pitchFamily="34" charset="0"/>
              <a:buChar char="•"/>
            </a:pPr>
            <a:r>
              <a:rPr lang="en-US" sz="3600" dirty="0">
                <a:latin typeface="Frutiger LT Std 55 Roman"/>
              </a:rPr>
              <a:t>Data was collected anonymously and voluntarily.</a:t>
            </a:r>
          </a:p>
          <a:p>
            <a:pPr marL="571500" indent="-571500">
              <a:buFont typeface="Arial" panose="020B0604020202020204" pitchFamily="34" charset="0"/>
              <a:buChar char="•"/>
            </a:pPr>
            <a:r>
              <a:rPr lang="en-US" sz="3600" dirty="0">
                <a:latin typeface="Frutiger LT Std 55 Roman"/>
              </a:rPr>
              <a:t>IRB protocol #20-500 EX2010</a:t>
            </a:r>
          </a:p>
          <a:p>
            <a:pPr marL="571500" indent="-571500">
              <a:buFont typeface="Arial" panose="020B0604020202020204" pitchFamily="34" charset="0"/>
              <a:buChar char="•"/>
            </a:pPr>
            <a:endParaRPr lang="en-US" sz="3600" dirty="0">
              <a:solidFill>
                <a:srgbClr val="27221B"/>
              </a:solidFill>
              <a:latin typeface="Frutiger LT Std 55 Roman"/>
            </a:endParaRPr>
          </a:p>
        </p:txBody>
      </p:sp>
      <p:sp>
        <p:nvSpPr>
          <p:cNvPr id="36" name="Title 1"/>
          <p:cNvSpPr txBox="1">
            <a:spLocks/>
          </p:cNvSpPr>
          <p:nvPr/>
        </p:nvSpPr>
        <p:spPr>
          <a:xfrm>
            <a:off x="1167222" y="24842291"/>
            <a:ext cx="12812626" cy="1503253"/>
          </a:xfrm>
          <a:prstGeom prst="rect">
            <a:avLst/>
          </a:prstGeom>
        </p:spPr>
        <p:txBody>
          <a:bodyPr vert="horz" lIns="438912" tIns="219456" rIns="438912" bIns="219456" rtlCol="0" anchor="ctr">
            <a:noAutofit/>
          </a:bodyPr>
          <a:lstStyle/>
          <a:p>
            <a:pPr marL="0" marR="0" lvl="0" indent="0" algn="ctr" defTabSz="219456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Gill Sans Std Bold Condensed"/>
                <a:ea typeface="+mj-ea"/>
                <a:cs typeface="+mj-cs"/>
              </a:rPr>
              <a:t>METHODS</a:t>
            </a:r>
          </a:p>
        </p:txBody>
      </p:sp>
      <p:sp>
        <p:nvSpPr>
          <p:cNvPr id="68" name="TextBox 67"/>
          <p:cNvSpPr txBox="1"/>
          <p:nvPr/>
        </p:nvSpPr>
        <p:spPr>
          <a:xfrm>
            <a:off x="15028102" y="21399431"/>
            <a:ext cx="13451648" cy="646331"/>
          </a:xfrm>
          <a:prstGeom prst="rect">
            <a:avLst/>
          </a:prstGeom>
          <a:noFill/>
        </p:spPr>
        <p:txBody>
          <a:bodyPr wrap="square" rtlCol="0">
            <a:spAutoFit/>
          </a:bodyPr>
          <a:lstStyle/>
          <a:p>
            <a:r>
              <a:rPr lang="en-US" sz="3600" b="1" dirty="0">
                <a:latin typeface="Frutiger LT Std 55 Roman"/>
              </a:rPr>
              <a:t>2)  Awareness and Perception of Breed specific legislation</a:t>
            </a:r>
            <a:endParaRPr lang="en-US" sz="3600" dirty="0">
              <a:latin typeface="Frutiger LT Std 55 Roman"/>
            </a:endParaRPr>
          </a:p>
        </p:txBody>
      </p:sp>
      <p:graphicFrame>
        <p:nvGraphicFramePr>
          <p:cNvPr id="72" name="Chart 71"/>
          <p:cNvGraphicFramePr>
            <a:graphicFrameLocks/>
          </p:cNvGraphicFramePr>
          <p:nvPr>
            <p:extLst>
              <p:ext uri="{D42A27DB-BD31-4B8C-83A1-F6EECF244321}">
                <p14:modId xmlns:p14="http://schemas.microsoft.com/office/powerpoint/2010/main" val="1197276223"/>
              </p:ext>
            </p:extLst>
          </p:nvPr>
        </p:nvGraphicFramePr>
        <p:xfrm>
          <a:off x="14701213" y="8315485"/>
          <a:ext cx="4570336" cy="36934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3" name="Chart 72"/>
          <p:cNvGraphicFramePr>
            <a:graphicFrameLocks/>
          </p:cNvGraphicFramePr>
          <p:nvPr>
            <p:extLst>
              <p:ext uri="{D42A27DB-BD31-4B8C-83A1-F6EECF244321}">
                <p14:modId xmlns:p14="http://schemas.microsoft.com/office/powerpoint/2010/main" val="3786377643"/>
              </p:ext>
            </p:extLst>
          </p:nvPr>
        </p:nvGraphicFramePr>
        <p:xfrm>
          <a:off x="19075691" y="8311896"/>
          <a:ext cx="6044302" cy="36970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4" name="Chart 73"/>
          <p:cNvGraphicFramePr>
            <a:graphicFrameLocks/>
          </p:cNvGraphicFramePr>
          <p:nvPr>
            <p:extLst>
              <p:ext uri="{D42A27DB-BD31-4B8C-83A1-F6EECF244321}">
                <p14:modId xmlns:p14="http://schemas.microsoft.com/office/powerpoint/2010/main" val="364251307"/>
              </p:ext>
            </p:extLst>
          </p:nvPr>
        </p:nvGraphicFramePr>
        <p:xfrm>
          <a:off x="16273619" y="12306482"/>
          <a:ext cx="13994749" cy="522579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5" name="Chart 74"/>
          <p:cNvGraphicFramePr>
            <a:graphicFrameLocks/>
          </p:cNvGraphicFramePr>
          <p:nvPr>
            <p:extLst>
              <p:ext uri="{D42A27DB-BD31-4B8C-83A1-F6EECF244321}">
                <p14:modId xmlns:p14="http://schemas.microsoft.com/office/powerpoint/2010/main" val="97541035"/>
              </p:ext>
            </p:extLst>
          </p:nvPr>
        </p:nvGraphicFramePr>
        <p:xfrm>
          <a:off x="24023486" y="8311896"/>
          <a:ext cx="5464829" cy="408657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6" name="Chart 75"/>
          <p:cNvGraphicFramePr>
            <a:graphicFrameLocks/>
          </p:cNvGraphicFramePr>
          <p:nvPr>
            <p:extLst>
              <p:ext uri="{D42A27DB-BD31-4B8C-83A1-F6EECF244321}">
                <p14:modId xmlns:p14="http://schemas.microsoft.com/office/powerpoint/2010/main" val="1961493920"/>
              </p:ext>
            </p:extLst>
          </p:nvPr>
        </p:nvGraphicFramePr>
        <p:xfrm>
          <a:off x="15201674" y="16657548"/>
          <a:ext cx="13919873" cy="427006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86" name="Chart 85"/>
          <p:cNvGraphicFramePr>
            <a:graphicFrameLocks/>
          </p:cNvGraphicFramePr>
          <p:nvPr>
            <p:extLst>
              <p:ext uri="{D42A27DB-BD31-4B8C-83A1-F6EECF244321}">
                <p14:modId xmlns:p14="http://schemas.microsoft.com/office/powerpoint/2010/main" val="520327009"/>
              </p:ext>
            </p:extLst>
          </p:nvPr>
        </p:nvGraphicFramePr>
        <p:xfrm>
          <a:off x="19428836" y="22398193"/>
          <a:ext cx="5087051" cy="394735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88" name="Chart 87"/>
          <p:cNvGraphicFramePr>
            <a:graphicFrameLocks/>
          </p:cNvGraphicFramePr>
          <p:nvPr>
            <p:extLst>
              <p:ext uri="{D42A27DB-BD31-4B8C-83A1-F6EECF244321}">
                <p14:modId xmlns:p14="http://schemas.microsoft.com/office/powerpoint/2010/main" val="732716858"/>
              </p:ext>
            </p:extLst>
          </p:nvPr>
        </p:nvGraphicFramePr>
        <p:xfrm>
          <a:off x="11451321" y="25360164"/>
          <a:ext cx="12142567" cy="532329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89" name="Chart 88"/>
          <p:cNvGraphicFramePr>
            <a:graphicFrameLocks/>
          </p:cNvGraphicFramePr>
          <p:nvPr>
            <p:extLst>
              <p:ext uri="{D42A27DB-BD31-4B8C-83A1-F6EECF244321}">
                <p14:modId xmlns:p14="http://schemas.microsoft.com/office/powerpoint/2010/main" val="267422693"/>
              </p:ext>
            </p:extLst>
          </p:nvPr>
        </p:nvGraphicFramePr>
        <p:xfrm>
          <a:off x="20582946" y="25321914"/>
          <a:ext cx="12142567" cy="5323290"/>
        </p:xfrm>
        <a:graphic>
          <a:graphicData uri="http://schemas.openxmlformats.org/drawingml/2006/chart">
            <c:chart xmlns:c="http://schemas.openxmlformats.org/drawingml/2006/chart" xmlns:r="http://schemas.openxmlformats.org/officeDocument/2006/relationships" r:id="rId12"/>
          </a:graphicData>
        </a:graphic>
      </p:graphicFrame>
      <p:sp>
        <p:nvSpPr>
          <p:cNvPr id="30" name="TextBox 29"/>
          <p:cNvSpPr txBox="1"/>
          <p:nvPr/>
        </p:nvSpPr>
        <p:spPr>
          <a:xfrm>
            <a:off x="16964153" y="27495698"/>
            <a:ext cx="940899" cy="1077218"/>
          </a:xfrm>
          <a:prstGeom prst="rect">
            <a:avLst/>
          </a:prstGeom>
          <a:noFill/>
        </p:spPr>
        <p:txBody>
          <a:bodyPr wrap="none" rtlCol="0">
            <a:spAutoFit/>
          </a:bodyPr>
          <a:lstStyle/>
          <a:p>
            <a:pPr algn="ctr"/>
            <a:r>
              <a:rPr lang="en-US" sz="3200" b="1" dirty="0"/>
              <a:t>NO</a:t>
            </a:r>
          </a:p>
          <a:p>
            <a:pPr algn="ctr"/>
            <a:r>
              <a:rPr lang="en-US" sz="3200" b="1" dirty="0"/>
              <a:t>31%</a:t>
            </a:r>
          </a:p>
        </p:txBody>
      </p:sp>
      <p:sp>
        <p:nvSpPr>
          <p:cNvPr id="90" name="TextBox 89"/>
          <p:cNvSpPr txBox="1"/>
          <p:nvPr/>
        </p:nvSpPr>
        <p:spPr>
          <a:xfrm>
            <a:off x="26083600" y="27420437"/>
            <a:ext cx="962123" cy="1077218"/>
          </a:xfrm>
          <a:prstGeom prst="rect">
            <a:avLst/>
          </a:prstGeom>
          <a:noFill/>
        </p:spPr>
        <p:txBody>
          <a:bodyPr wrap="none" rtlCol="0">
            <a:spAutoFit/>
          </a:bodyPr>
          <a:lstStyle/>
          <a:p>
            <a:pPr algn="ctr"/>
            <a:r>
              <a:rPr lang="en-US" sz="3200" b="1" dirty="0"/>
              <a:t>YES</a:t>
            </a:r>
          </a:p>
          <a:p>
            <a:pPr algn="ctr"/>
            <a:r>
              <a:rPr lang="en-US" sz="3200" b="1" dirty="0"/>
              <a:t>69%</a:t>
            </a:r>
          </a:p>
        </p:txBody>
      </p:sp>
      <p:sp>
        <p:nvSpPr>
          <p:cNvPr id="91" name="TextBox 90"/>
          <p:cNvSpPr txBox="1"/>
          <p:nvPr/>
        </p:nvSpPr>
        <p:spPr>
          <a:xfrm>
            <a:off x="16964153" y="30985766"/>
            <a:ext cx="10086265" cy="461665"/>
          </a:xfrm>
          <a:prstGeom prst="rect">
            <a:avLst/>
          </a:prstGeom>
          <a:noFill/>
          <a:ln w="12700">
            <a:solidFill>
              <a:schemeClr val="bg2">
                <a:lumMod val="50000"/>
              </a:schemeClr>
            </a:solidFill>
            <a:prstDash val="dash"/>
          </a:ln>
        </p:spPr>
        <p:txBody>
          <a:bodyPr wrap="square" rtlCol="0">
            <a:spAutoFit/>
          </a:bodyPr>
          <a:lstStyle/>
          <a:p>
            <a:pPr algn="ctr"/>
            <a:r>
              <a:rPr lang="en-US" sz="2400" b="1" dirty="0">
                <a:latin typeface="Frutiger LT Std 55 Roman"/>
              </a:rPr>
              <a:t>Awareness of BSL are more likely to be in support of BSL bans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theme</Template>
  <TotalTime>993</TotalTime>
  <Words>670</Words>
  <Application>Microsoft Office PowerPoint</Application>
  <PresentationFormat>Custom</PresentationFormat>
  <Paragraphs>76</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Franklin Gothic Book</vt:lpstr>
      <vt:lpstr>Franklin Gothic Medium</vt:lpstr>
      <vt:lpstr>Frutiger LT Std 55 Roman</vt:lpstr>
      <vt:lpstr>Gill Sans Std Bold Condensed</vt:lpstr>
      <vt:lpstr>Gill Sans Std Shadowed</vt:lpstr>
      <vt:lpstr>Wingdings</vt:lpstr>
      <vt:lpstr>Angles</vt:lpstr>
      <vt:lpstr>Awareness and Perception of breed specific legislation  in a college of veterinary medicine</vt:lpstr>
    </vt:vector>
  </TitlesOfParts>
  <Company>Auburn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Cloning of the Feline Renal Dopamine D1 Receptor</dc:title>
  <dc:creator>Kristen West</dc:creator>
  <cp:lastModifiedBy>Tom Bunch</cp:lastModifiedBy>
  <cp:revision>121</cp:revision>
  <dcterms:created xsi:type="dcterms:W3CDTF">2011-03-10T16:06:45Z</dcterms:created>
  <dcterms:modified xsi:type="dcterms:W3CDTF">2020-10-29T03:18:57Z</dcterms:modified>
</cp:coreProperties>
</file>