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3"/>
  </p:notesMasterIdLst>
  <p:sldIdLst>
    <p:sldId id="256"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nnon Boveland" initials="SB" lastIdx="18" clrIdx="0">
    <p:extLst>
      <p:ext uri="{19B8F6BF-5375-455C-9EA6-DF929625EA0E}">
        <p15:presenceInfo xmlns:p15="http://schemas.microsoft.com/office/powerpoint/2012/main" userId="S-1-5-21-2709878621-2411495193-244728711-34182" providerId="AD"/>
      </p:ext>
    </p:extLst>
  </p:cmAuthor>
  <p:cmAuthor id="2" name="Sarah Hoke" initials="SH" lastIdx="1" clrIdx="1">
    <p:extLst>
      <p:ext uri="{19B8F6BF-5375-455C-9EA6-DF929625EA0E}">
        <p15:presenceInfo xmlns:p15="http://schemas.microsoft.com/office/powerpoint/2012/main" userId="S::slh0088@auburn.edu::5396f850-9b4b-4ed0-a4de-ca01a8fe18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0957"/>
    <a:srgbClr val="4780A1"/>
    <a:srgbClr val="958EA8"/>
    <a:srgbClr val="F7DBB3"/>
    <a:srgbClr val="010439"/>
    <a:srgbClr val="4D4334"/>
    <a:srgbClr val="4B3F31"/>
    <a:srgbClr val="483B2E"/>
    <a:srgbClr val="27221B"/>
    <a:srgbClr val="614A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471" autoAdjust="0"/>
    <p:restoredTop sz="94660"/>
  </p:normalViewPr>
  <p:slideViewPr>
    <p:cSldViewPr snapToGrid="0" snapToObjects="1">
      <p:cViewPr varScale="1">
        <p:scale>
          <a:sx n="19" d="100"/>
          <a:sy n="19" d="100"/>
        </p:scale>
        <p:origin x="1896" y="178"/>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tx1"/>
                </a:solidFill>
                <a:latin typeface="+mn-lt"/>
                <a:ea typeface="+mn-ea"/>
                <a:cs typeface="+mn-cs"/>
              </a:defRPr>
            </a:pPr>
            <a:r>
              <a:rPr lang="en-US" sz="2400" dirty="0">
                <a:solidFill>
                  <a:schemeClr val="tx1"/>
                </a:solidFill>
              </a:rPr>
              <a:t>Corneal Ulcer Classification Accuracy Between Ophthalmologists</a:t>
            </a:r>
            <a:r>
              <a:rPr lang="en-US" sz="2400" baseline="0" dirty="0">
                <a:solidFill>
                  <a:schemeClr val="tx1"/>
                </a:solidFill>
              </a:rPr>
              <a:t> and General Practitioners</a:t>
            </a:r>
            <a:endParaRPr lang="en-US" sz="2400" dirty="0">
              <a:solidFill>
                <a:schemeClr val="tx1"/>
              </a:solidFill>
            </a:endParaRPr>
          </a:p>
        </c:rich>
      </c:tx>
      <c:layout>
        <c:manualLayout>
          <c:xMode val="edge"/>
          <c:yMode val="edge"/>
          <c:x val="0.15911992619177168"/>
          <c:y val="5.6063321755320424E-3"/>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1.5797175743657042E-2"/>
          <c:y val="0.13519436602823481"/>
          <c:w val="0.91866462981189856"/>
          <c:h val="0.74821931557335819"/>
        </c:manualLayout>
      </c:layout>
      <c:barChart>
        <c:barDir val="col"/>
        <c:grouping val="clustered"/>
        <c:varyColors val="0"/>
        <c:ser>
          <c:idx val="0"/>
          <c:order val="0"/>
          <c:tx>
            <c:strRef>
              <c:f>Sheet1!$B$1</c:f>
              <c:strCache>
                <c:ptCount val="1"/>
                <c:pt idx="0">
                  <c:v>General Practioners</c:v>
                </c:pt>
              </c:strCache>
            </c:strRef>
          </c:tx>
          <c:spPr>
            <a:gradFill flip="none" rotWithShape="1">
              <a:gsLst>
                <a:gs pos="0">
                  <a:schemeClr val="bg1">
                    <a:lumMod val="85000"/>
                  </a:schemeClr>
                </a:gs>
                <a:gs pos="100000">
                  <a:schemeClr val="bg1">
                    <a:lumMod val="50000"/>
                  </a:schemeClr>
                </a:gs>
              </a:gsLst>
              <a:lin ang="2700000" scaled="1"/>
              <a:tileRect/>
            </a:gradFill>
            <a:ln>
              <a:noFill/>
            </a:ln>
            <a:effectLst>
              <a:outerShdw blurRad="38100" dist="25400" dir="5400000" rotWithShape="0">
                <a:srgbClr val="000000">
                  <a:alpha val="4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Sheet1!$A$2:$A$5</c:f>
              <c:strCache>
                <c:ptCount val="4"/>
                <c:pt idx="0">
                  <c:v>Superficial Corneal Ulcer</c:v>
                </c:pt>
                <c:pt idx="1">
                  <c:v>Indolent Corneal Ulcer</c:v>
                </c:pt>
                <c:pt idx="2">
                  <c:v>Anterior Stromal Corneal Ulcer</c:v>
                </c:pt>
                <c:pt idx="3">
                  <c:v>Deep Stromal Corneal Ulcer</c:v>
                </c:pt>
              </c:strCache>
            </c:strRef>
          </c:cat>
          <c:val>
            <c:numRef>
              <c:f>Sheet1!$B$2:$B$5</c:f>
              <c:numCache>
                <c:formatCode>0%</c:formatCode>
                <c:ptCount val="4"/>
                <c:pt idx="0">
                  <c:v>0.68</c:v>
                </c:pt>
                <c:pt idx="1">
                  <c:v>0.56000000000000005</c:v>
                </c:pt>
                <c:pt idx="2">
                  <c:v>0.28000000000000003</c:v>
                </c:pt>
                <c:pt idx="3">
                  <c:v>0.8</c:v>
                </c:pt>
              </c:numCache>
            </c:numRef>
          </c:val>
          <c:extLst>
            <c:ext xmlns:c16="http://schemas.microsoft.com/office/drawing/2014/chart" uri="{C3380CC4-5D6E-409C-BE32-E72D297353CC}">
              <c16:uniqueId val="{00000000-B4D7-485A-A624-266028FEAD81}"/>
            </c:ext>
          </c:extLst>
        </c:ser>
        <c:ser>
          <c:idx val="1"/>
          <c:order val="1"/>
          <c:tx>
            <c:strRef>
              <c:f>Sheet1!$C$1</c:f>
              <c:strCache>
                <c:ptCount val="1"/>
                <c:pt idx="0">
                  <c:v>Ophthalmologists</c:v>
                </c:pt>
              </c:strCache>
            </c:strRef>
          </c:tx>
          <c:spPr>
            <a:gradFill rotWithShape="1">
              <a:gsLst>
                <a:gs pos="76200">
                  <a:srgbClr val="252569"/>
                </a:gs>
                <a:gs pos="0">
                  <a:srgbClr val="4780A1"/>
                </a:gs>
                <a:gs pos="100000">
                  <a:srgbClr val="1A0957"/>
                </a:gs>
              </a:gsLst>
              <a:lin ang="2700000" scaled="1"/>
            </a:gradFill>
            <a:ln>
              <a:noFill/>
            </a:ln>
            <a:effectLst>
              <a:outerShdw blurRad="38100" dist="25400" dir="5400000" rotWithShape="0">
                <a:srgbClr val="000000">
                  <a:alpha val="45000"/>
                </a:srgbClr>
              </a:outerShdw>
            </a:effectLst>
          </c:spPr>
          <c:invertIfNegative val="0"/>
          <c:dPt>
            <c:idx val="0"/>
            <c:invertIfNegative val="0"/>
            <c:bubble3D val="0"/>
            <c:spPr>
              <a:gradFill flip="none" rotWithShape="1">
                <a:gsLst>
                  <a:gs pos="0">
                    <a:srgbClr val="4780A1"/>
                  </a:gs>
                  <a:gs pos="100000">
                    <a:srgbClr val="1A0957"/>
                  </a:gs>
                </a:gsLst>
                <a:lin ang="2700000" scaled="1"/>
                <a:tileRect/>
              </a:gradFill>
              <a:ln>
                <a:noFill/>
              </a:ln>
              <a:effectLst>
                <a:outerShdw blurRad="38100" dist="25400" dir="5400000" rotWithShape="0">
                  <a:srgbClr val="000000">
                    <a:alpha val="45000"/>
                  </a:srgbClr>
                </a:outerShdw>
              </a:effectLst>
            </c:spPr>
            <c:extLst>
              <c:ext xmlns:c16="http://schemas.microsoft.com/office/drawing/2014/chart" uri="{C3380CC4-5D6E-409C-BE32-E72D297353CC}">
                <c16:uniqueId val="{00000004-B4D7-485A-A624-266028FEAD81}"/>
              </c:ext>
            </c:extLst>
          </c:dPt>
          <c:dPt>
            <c:idx val="1"/>
            <c:invertIfNegative val="0"/>
            <c:bubble3D val="0"/>
            <c:spPr>
              <a:gradFill flip="none" rotWithShape="1">
                <a:gsLst>
                  <a:gs pos="0">
                    <a:srgbClr val="4780A1"/>
                  </a:gs>
                  <a:gs pos="100000">
                    <a:srgbClr val="1A0957"/>
                  </a:gs>
                </a:gsLst>
                <a:lin ang="2700000" scaled="1"/>
                <a:tileRect/>
              </a:gradFill>
              <a:ln>
                <a:noFill/>
              </a:ln>
              <a:effectLst>
                <a:outerShdw blurRad="38100" dist="25400" dir="5400000" rotWithShape="0">
                  <a:srgbClr val="000000">
                    <a:alpha val="45000"/>
                  </a:srgbClr>
                </a:outerShdw>
              </a:effectLst>
            </c:spPr>
            <c:extLst>
              <c:ext xmlns:c16="http://schemas.microsoft.com/office/drawing/2014/chart" uri="{C3380CC4-5D6E-409C-BE32-E72D297353CC}">
                <c16:uniqueId val="{00000003-B4D7-485A-A624-266028FEAD8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Sheet1!$A$2:$A$5</c:f>
              <c:strCache>
                <c:ptCount val="4"/>
                <c:pt idx="0">
                  <c:v>Superficial Corneal Ulcer</c:v>
                </c:pt>
                <c:pt idx="1">
                  <c:v>Indolent Corneal Ulcer</c:v>
                </c:pt>
                <c:pt idx="2">
                  <c:v>Anterior Stromal Corneal Ulcer</c:v>
                </c:pt>
                <c:pt idx="3">
                  <c:v>Deep Stromal Corneal Ulcer</c:v>
                </c:pt>
              </c:strCache>
            </c:strRef>
          </c:cat>
          <c:val>
            <c:numRef>
              <c:f>Sheet1!$C$2:$C$5</c:f>
              <c:numCache>
                <c:formatCode>0.00%</c:formatCode>
                <c:ptCount val="4"/>
                <c:pt idx="0">
                  <c:v>0.93440000000000001</c:v>
                </c:pt>
                <c:pt idx="1">
                  <c:v>0.91800000000000004</c:v>
                </c:pt>
                <c:pt idx="2">
                  <c:v>0.34429999999999999</c:v>
                </c:pt>
                <c:pt idx="3">
                  <c:v>0.91800000000000004</c:v>
                </c:pt>
              </c:numCache>
            </c:numRef>
          </c:val>
          <c:extLst>
            <c:ext xmlns:c16="http://schemas.microsoft.com/office/drawing/2014/chart" uri="{C3380CC4-5D6E-409C-BE32-E72D297353CC}">
              <c16:uniqueId val="{00000001-B4D7-485A-A624-266028FEAD81}"/>
            </c:ext>
          </c:extLst>
        </c:ser>
        <c:dLbls>
          <c:dLblPos val="outEnd"/>
          <c:showLegendKey val="0"/>
          <c:showVal val="1"/>
          <c:showCatName val="0"/>
          <c:showSerName val="0"/>
          <c:showPercent val="0"/>
          <c:showBubbleSize val="0"/>
        </c:dLbls>
        <c:gapWidth val="100"/>
        <c:overlap val="-24"/>
        <c:axId val="1734147567"/>
        <c:axId val="1642171919"/>
      </c:barChart>
      <c:catAx>
        <c:axId val="1734147567"/>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642171919"/>
        <c:crosses val="autoZero"/>
        <c:auto val="1"/>
        <c:lblAlgn val="ctr"/>
        <c:lblOffset val="100"/>
        <c:noMultiLvlLbl val="0"/>
      </c:catAx>
      <c:valAx>
        <c:axId val="1642171919"/>
        <c:scaling>
          <c:orientation val="minMax"/>
          <c:max val="1"/>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7341475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55A7C6-AF94-4D37-ACE3-5944EFFCF8DA}" type="datetimeFigureOut">
              <a:rPr lang="en-US" smtClean="0"/>
              <a:t>8/20/2020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A24099-40D3-4E29-888A-3897784049EC}" type="slidenum">
              <a:rPr lang="en-US" smtClean="0"/>
              <a:t>‹#›</a:t>
            </a:fld>
            <a:endParaRPr lang="en-US"/>
          </a:p>
        </p:txBody>
      </p:sp>
    </p:spTree>
    <p:extLst>
      <p:ext uri="{BB962C8B-B14F-4D97-AF65-F5344CB8AC3E}">
        <p14:creationId xmlns:p14="http://schemas.microsoft.com/office/powerpoint/2010/main" val="3198900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A24099-40D3-4E29-888A-3897784049EC}" type="slidenum">
              <a:rPr lang="en-US" smtClean="0"/>
              <a:t>1</a:t>
            </a:fld>
            <a:endParaRPr lang="en-US"/>
          </a:p>
        </p:txBody>
      </p:sp>
    </p:spTree>
    <p:extLst>
      <p:ext uri="{BB962C8B-B14F-4D97-AF65-F5344CB8AC3E}">
        <p14:creationId xmlns:p14="http://schemas.microsoft.com/office/powerpoint/2010/main" val="2414188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45322" y="15875306"/>
            <a:ext cx="34162464" cy="7056120"/>
          </a:xfrm>
        </p:spPr>
        <p:txBody>
          <a:bodyPr anchor="b"/>
          <a:lstStyle>
            <a:lvl1pPr>
              <a:defRPr sz="19200"/>
            </a:lvl1pPr>
          </a:lstStyle>
          <a:p>
            <a:r>
              <a:rPr lang="en-US"/>
              <a:t>Click to edit Master title style</a:t>
            </a:r>
            <a:endParaRPr lang="en-US" dirty="0"/>
          </a:p>
        </p:txBody>
      </p:sp>
      <p:sp>
        <p:nvSpPr>
          <p:cNvPr id="3" name="Subtitle 2"/>
          <p:cNvSpPr>
            <a:spLocks noGrp="1"/>
          </p:cNvSpPr>
          <p:nvPr>
            <p:ph type="subTitle" idx="1"/>
          </p:nvPr>
        </p:nvSpPr>
        <p:spPr>
          <a:xfrm>
            <a:off x="4845322" y="22931424"/>
            <a:ext cx="34162464" cy="4134816"/>
          </a:xfrm>
        </p:spPr>
        <p:txBody>
          <a:bodyPr anchor="t">
            <a:normAutofit/>
          </a:bodyPr>
          <a:lstStyle>
            <a:lvl1pPr marL="0" indent="0" algn="l">
              <a:buNone/>
              <a:defRPr sz="9600">
                <a:solidFill>
                  <a:schemeClr val="tx2"/>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8E3B2A-F351-0F47-A1E5-9C60E8CDE454}"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a:lvl5pPr>
            <a:lvl6pPr marL="12070080" indent="-1097280">
              <a:buClr>
                <a:schemeClr val="tx2"/>
              </a:buClr>
              <a:buSzPct val="101000"/>
              <a:buFont typeface="Courier New" pitchFamily="49" charset="0"/>
              <a:buChar char="o"/>
              <a:defRPr sz="5800"/>
            </a:lvl6pPr>
            <a:lvl7pPr marL="14264640" indent="-1097280">
              <a:buClr>
                <a:schemeClr val="tx2"/>
              </a:buClr>
              <a:buFont typeface="Courier New" pitchFamily="49" charset="0"/>
              <a:buChar char="o"/>
              <a:defRPr sz="5800" baseline="0"/>
            </a:lvl7pPr>
            <a:lvl8pPr marL="16459200" indent="-1097280">
              <a:buClr>
                <a:schemeClr val="tx2"/>
              </a:buClr>
              <a:buFont typeface="Courier New" pitchFamily="49" charset="0"/>
              <a:buChar char="o"/>
              <a:defRPr sz="5800" baseline="0"/>
            </a:lvl8pPr>
            <a:lvl9pPr marL="18653760" indent="-1097280">
              <a:buClr>
                <a:schemeClr val="tx2"/>
              </a:buClr>
              <a:buFont typeface="Courier New" pitchFamily="49" charset="0"/>
              <a:buChar char="o"/>
              <a:defRPr sz="5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8E3B2A-F351-0F47-A1E5-9C60E8CDE454}"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45327" y="15881189"/>
            <a:ext cx="34162454" cy="7050240"/>
          </a:xfrm>
        </p:spPr>
        <p:txBody>
          <a:bodyPr anchor="b"/>
          <a:lstStyle>
            <a:lvl1pPr algn="r">
              <a:defRPr sz="15400" b="0" cap="none"/>
            </a:lvl1pPr>
          </a:lstStyle>
          <a:p>
            <a:r>
              <a:rPr lang="en-US"/>
              <a:t>Click to edit Master title style</a:t>
            </a:r>
          </a:p>
        </p:txBody>
      </p:sp>
      <p:sp>
        <p:nvSpPr>
          <p:cNvPr id="3" name="Text Placeholder 2"/>
          <p:cNvSpPr>
            <a:spLocks noGrp="1"/>
          </p:cNvSpPr>
          <p:nvPr>
            <p:ph type="body" idx="1"/>
          </p:nvPr>
        </p:nvSpPr>
        <p:spPr>
          <a:xfrm>
            <a:off x="4845327" y="22931429"/>
            <a:ext cx="34162454" cy="4129920"/>
          </a:xfrm>
        </p:spPr>
        <p:txBody>
          <a:bodyPr anchor="t">
            <a:normAutofit/>
          </a:bodyPr>
          <a:lstStyle>
            <a:lvl1pPr marL="0" indent="0" algn="r">
              <a:buNone/>
              <a:defRPr sz="8600">
                <a:solidFill>
                  <a:schemeClr val="tx2"/>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8E3B2A-F351-0F47-A1E5-9C60E8CDE454}"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45326" y="3243478"/>
            <a:ext cx="34190784" cy="4437480"/>
          </a:xfrm>
        </p:spPr>
        <p:txBody>
          <a:bodyPr/>
          <a:lstStyle/>
          <a:p>
            <a:r>
              <a:rPr lang="en-US"/>
              <a:t>Click to edit Master title style</a:t>
            </a:r>
          </a:p>
        </p:txBody>
      </p:sp>
      <p:sp>
        <p:nvSpPr>
          <p:cNvPr id="3" name="Content Placeholder 2"/>
          <p:cNvSpPr>
            <a:spLocks noGrp="1"/>
          </p:cNvSpPr>
          <p:nvPr>
            <p:ph sz="half" idx="1"/>
          </p:nvPr>
        </p:nvSpPr>
        <p:spPr>
          <a:xfrm>
            <a:off x="4845324" y="8686798"/>
            <a:ext cx="16662130" cy="19446245"/>
          </a:xfrm>
        </p:spPr>
        <p:txBody>
          <a:bodyPr>
            <a:normAutofit/>
          </a:bodyPr>
          <a:lstStyle>
            <a:lvl5pPr>
              <a:defRPr/>
            </a:lvl5pPr>
            <a:lvl6pPr marL="12070080" indent="-1097280">
              <a:buClr>
                <a:schemeClr val="tx2"/>
              </a:buClr>
              <a:buSzPct val="101000"/>
              <a:buFont typeface="Courier New" pitchFamily="49" charset="0"/>
              <a:buChar char="o"/>
              <a:defRPr sz="5800"/>
            </a:lvl6pPr>
            <a:lvl7pPr marL="14264640" indent="-1097280">
              <a:buClr>
                <a:schemeClr val="tx2"/>
              </a:buClr>
              <a:buFont typeface="Courier New" pitchFamily="49" charset="0"/>
              <a:buChar char="o"/>
              <a:defRPr sz="5800" baseline="0"/>
            </a:lvl7pPr>
            <a:lvl8pPr marL="16459200" indent="-1097280">
              <a:buClr>
                <a:schemeClr val="tx2"/>
              </a:buClr>
              <a:buFont typeface="Courier New" pitchFamily="49" charset="0"/>
              <a:buChar char="o"/>
              <a:defRPr sz="5800" baseline="0"/>
            </a:lvl8pPr>
            <a:lvl9pPr marL="18653760" indent="-1097280">
              <a:buClr>
                <a:schemeClr val="tx2"/>
              </a:buClr>
              <a:buFont typeface="Courier New" pitchFamily="49" charset="0"/>
              <a:buChar char="o"/>
              <a:defRPr sz="5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83749" y="8686795"/>
            <a:ext cx="16652362" cy="19446250"/>
          </a:xfrm>
        </p:spPr>
        <p:txBody>
          <a:bodyPr>
            <a:normAutofit/>
          </a:bodyPr>
          <a:lstStyle>
            <a:lvl5pPr>
              <a:defRPr/>
            </a:lvl5pPr>
            <a:lvl6pPr marL="12070080" indent="-1097280">
              <a:buClr>
                <a:schemeClr val="tx2"/>
              </a:buClr>
              <a:buSzPct val="101000"/>
              <a:buFont typeface="Courier New" pitchFamily="49" charset="0"/>
              <a:buChar char="o"/>
              <a:defRPr sz="5800"/>
            </a:lvl6pPr>
            <a:lvl7pPr marL="14264640" indent="-1097280">
              <a:buClr>
                <a:schemeClr val="tx2"/>
              </a:buClr>
              <a:buFont typeface="Courier New" pitchFamily="49" charset="0"/>
              <a:buChar char="o"/>
              <a:defRPr sz="5800" baseline="0"/>
            </a:lvl7pPr>
            <a:lvl8pPr marL="16459200" indent="-1097280">
              <a:buClr>
                <a:schemeClr val="tx2"/>
              </a:buClr>
              <a:buFont typeface="Courier New" pitchFamily="49" charset="0"/>
              <a:buChar char="o"/>
              <a:defRPr sz="5800" baseline="0"/>
            </a:lvl8pPr>
            <a:lvl9pPr marL="18653760" indent="-1097280">
              <a:buClr>
                <a:schemeClr val="tx2"/>
              </a:buClr>
              <a:buFont typeface="Courier New" pitchFamily="49" charset="0"/>
              <a:buChar char="o"/>
              <a:defRPr sz="5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8E3B2A-F351-0F47-A1E5-9C60E8CDE454}"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845324" y="8702049"/>
            <a:ext cx="16662130" cy="2766058"/>
          </a:xfrm>
        </p:spPr>
        <p:txBody>
          <a:bodyPr anchor="b">
            <a:noAutofit/>
          </a:bodyPr>
          <a:lstStyle>
            <a:lvl1pPr marL="0" indent="0">
              <a:buNone/>
              <a:defRPr sz="11500" b="0"/>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4" name="Content Placeholder 3"/>
          <p:cNvSpPr>
            <a:spLocks noGrp="1"/>
          </p:cNvSpPr>
          <p:nvPr>
            <p:ph sz="half" idx="2"/>
          </p:nvPr>
        </p:nvSpPr>
        <p:spPr>
          <a:xfrm>
            <a:off x="4845324" y="11468110"/>
            <a:ext cx="16662130" cy="16664933"/>
          </a:xfrm>
        </p:spPr>
        <p:txBody>
          <a:bodyPr>
            <a:normAutofit/>
          </a:bodyPr>
          <a:lstStyle>
            <a:lvl5pPr>
              <a:defRPr/>
            </a:lvl5pPr>
            <a:lvl6pPr marL="12070080" indent="-1097280">
              <a:buClr>
                <a:schemeClr val="tx2"/>
              </a:buClr>
              <a:buSzPct val="101000"/>
              <a:buFont typeface="Courier New" pitchFamily="49" charset="0"/>
              <a:buChar char="o"/>
              <a:defRPr sz="5800"/>
            </a:lvl6pPr>
            <a:lvl7pPr marL="14264640" indent="-1097280">
              <a:buClr>
                <a:schemeClr val="tx2"/>
              </a:buClr>
              <a:buFont typeface="Courier New" pitchFamily="49" charset="0"/>
              <a:buChar char="o"/>
              <a:defRPr sz="5800" baseline="0"/>
            </a:lvl7pPr>
            <a:lvl8pPr marL="16459200" indent="-1097280">
              <a:buClr>
                <a:schemeClr val="tx2"/>
              </a:buClr>
              <a:buFont typeface="Courier New" pitchFamily="49" charset="0"/>
              <a:buChar char="o"/>
              <a:defRPr sz="5800" baseline="0"/>
            </a:lvl8pPr>
            <a:lvl9pPr marL="18653760" indent="-1097280">
              <a:buClr>
                <a:schemeClr val="tx2"/>
              </a:buClr>
              <a:buFont typeface="Courier New" pitchFamily="49" charset="0"/>
              <a:buChar char="o"/>
              <a:defRPr sz="5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383746" y="8702049"/>
            <a:ext cx="16662120" cy="2766058"/>
          </a:xfrm>
        </p:spPr>
        <p:txBody>
          <a:bodyPr anchor="b">
            <a:noAutofit/>
          </a:bodyPr>
          <a:lstStyle>
            <a:lvl1pPr marL="0" indent="0">
              <a:buNone/>
              <a:defRPr sz="11500" b="0"/>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383746" y="11468110"/>
            <a:ext cx="16662120" cy="16664933"/>
          </a:xfrm>
        </p:spPr>
        <p:txBody>
          <a:bodyPr>
            <a:normAutofit/>
          </a:bodyPr>
          <a:lstStyle>
            <a:lvl5pPr>
              <a:defRPr/>
            </a:lvl5pPr>
            <a:lvl6pPr marL="12070080" indent="-1097280">
              <a:buClr>
                <a:schemeClr val="tx2"/>
              </a:buClr>
              <a:buSzPct val="101000"/>
              <a:buFont typeface="Courier New" pitchFamily="49" charset="0"/>
              <a:buChar char="o"/>
              <a:defRPr sz="5800"/>
            </a:lvl6pPr>
            <a:lvl7pPr marL="14264640" indent="-1097280">
              <a:buClr>
                <a:schemeClr val="tx2"/>
              </a:buClr>
              <a:buFont typeface="Courier New" pitchFamily="49" charset="0"/>
              <a:buChar char="o"/>
              <a:defRPr sz="5800" baseline="0"/>
            </a:lvl7pPr>
            <a:lvl8pPr marL="16459200" indent="-1097280">
              <a:buClr>
                <a:schemeClr val="tx2"/>
              </a:buClr>
              <a:buFont typeface="Courier New" pitchFamily="49" charset="0"/>
              <a:buChar char="o"/>
              <a:defRPr sz="5800" baseline="0"/>
            </a:lvl8pPr>
            <a:lvl9pPr marL="18653760" indent="-1097280">
              <a:buClr>
                <a:schemeClr val="tx2"/>
              </a:buClr>
              <a:buFont typeface="Courier New" pitchFamily="49" charset="0"/>
              <a:buChar char="o"/>
              <a:defRPr sz="5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8E3B2A-F351-0F47-A1E5-9C60E8CDE454}" type="datetimeFigureOut">
              <a:rPr lang="en-US" smtClean="0"/>
              <a:t>8/20/2020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8E3B2A-F351-0F47-A1E5-9C60E8CDE454}" type="datetimeFigureOut">
              <a:rPr lang="en-US" smtClean="0"/>
              <a:t>8/20/2020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E3B2A-F351-0F47-A1E5-9C60E8CDE454}" type="datetimeFigureOut">
              <a:rPr lang="en-US" smtClean="0"/>
              <a:t>8/20/2020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45322" y="2141220"/>
            <a:ext cx="12771120" cy="5692133"/>
          </a:xfrm>
        </p:spPr>
        <p:txBody>
          <a:bodyPr anchor="b"/>
          <a:lstStyle>
            <a:lvl1pPr algn="l">
              <a:defRPr sz="11500" b="0"/>
            </a:lvl1pPr>
          </a:lstStyle>
          <a:p>
            <a:r>
              <a:rPr lang="en-US"/>
              <a:t>Click to edit Master title style</a:t>
            </a:r>
          </a:p>
        </p:txBody>
      </p:sp>
      <p:sp>
        <p:nvSpPr>
          <p:cNvPr id="3" name="Content Placeholder 2"/>
          <p:cNvSpPr>
            <a:spLocks noGrp="1"/>
          </p:cNvSpPr>
          <p:nvPr>
            <p:ph idx="1"/>
          </p:nvPr>
        </p:nvSpPr>
        <p:spPr>
          <a:xfrm>
            <a:off x="18492742" y="2141220"/>
            <a:ext cx="20543371" cy="25991822"/>
          </a:xfrm>
        </p:spPr>
        <p:txBody>
          <a:bodyPr>
            <a:normAutofit/>
          </a:bodyPr>
          <a:lstStyle>
            <a:lvl5pPr>
              <a:defRPr/>
            </a:lvl5pPr>
            <a:lvl6pPr marL="12070080" indent="-1097280">
              <a:buClr>
                <a:schemeClr val="tx2"/>
              </a:buClr>
              <a:buSzPct val="101000"/>
              <a:buFont typeface="Courier New" pitchFamily="49" charset="0"/>
              <a:buChar char="o"/>
              <a:defRPr sz="5800"/>
            </a:lvl6pPr>
            <a:lvl7pPr marL="14264640" indent="-1097280">
              <a:buClr>
                <a:schemeClr val="tx2"/>
              </a:buClr>
              <a:buFont typeface="Courier New" pitchFamily="49" charset="0"/>
              <a:buChar char="o"/>
              <a:defRPr sz="5800" baseline="0"/>
            </a:lvl7pPr>
            <a:lvl8pPr marL="16459200" indent="-1097280">
              <a:buClr>
                <a:schemeClr val="tx2"/>
              </a:buClr>
              <a:buFont typeface="Courier New" pitchFamily="49" charset="0"/>
              <a:buChar char="o"/>
              <a:defRPr sz="5800" baseline="0"/>
            </a:lvl8pPr>
            <a:lvl9pPr marL="18653760" indent="-1097280">
              <a:buClr>
                <a:schemeClr val="tx2"/>
              </a:buClr>
              <a:buFont typeface="Courier New" pitchFamily="49" charset="0"/>
              <a:buChar char="o"/>
              <a:defRPr sz="5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845322" y="7833358"/>
            <a:ext cx="12771120" cy="20299675"/>
          </a:xfrm>
        </p:spPr>
        <p:txBody>
          <a:bodyPr anchor="t">
            <a:normAutofit/>
          </a:bodyPr>
          <a:lstStyle>
            <a:lvl1pPr marL="0" indent="0">
              <a:buNone/>
              <a:defRPr sz="58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7C8E3B2A-F351-0F47-A1E5-9C60E8CDE454}"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45329" y="6657879"/>
            <a:ext cx="15830174" cy="5343619"/>
          </a:xfrm>
        </p:spPr>
        <p:txBody>
          <a:bodyPr anchor="b">
            <a:normAutofit/>
          </a:bodyPr>
          <a:lstStyle>
            <a:lvl1pPr algn="l">
              <a:defRPr sz="11500" b="0"/>
            </a:lvl1pPr>
          </a:lstStyle>
          <a:p>
            <a:r>
              <a:rPr lang="en-US"/>
              <a:t>Click to edit Master title style</a:t>
            </a:r>
          </a:p>
        </p:txBody>
      </p:sp>
      <p:sp>
        <p:nvSpPr>
          <p:cNvPr id="4" name="Text Placeholder 3"/>
          <p:cNvSpPr>
            <a:spLocks noGrp="1"/>
          </p:cNvSpPr>
          <p:nvPr>
            <p:ph type="body" sz="half" idx="2"/>
          </p:nvPr>
        </p:nvSpPr>
        <p:spPr>
          <a:xfrm>
            <a:off x="4845327" y="12001498"/>
            <a:ext cx="15830179" cy="12144960"/>
          </a:xfrm>
        </p:spPr>
        <p:txBody>
          <a:bodyPr anchor="t">
            <a:normAutofit/>
          </a:bodyPr>
          <a:lstStyle>
            <a:lvl1pPr marL="0" indent="0">
              <a:buNone/>
              <a:defRPr sz="58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7C8E3B2A-F351-0F47-A1E5-9C60E8CDE454}"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8DFA-26AC-1149-9ADC-199E2D8988B9}" type="slidenum">
              <a:rPr lang="en-US" smtClean="0"/>
              <a:t>‹#›</a:t>
            </a:fld>
            <a:endParaRPr lang="en-US"/>
          </a:p>
        </p:txBody>
      </p:sp>
      <p:grpSp>
        <p:nvGrpSpPr>
          <p:cNvPr id="16" name="Group 15"/>
          <p:cNvGrpSpPr/>
          <p:nvPr/>
        </p:nvGrpSpPr>
        <p:grpSpPr>
          <a:xfrm>
            <a:off x="21677539" y="4773060"/>
            <a:ext cx="8866262" cy="7346107"/>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22436122" y="7687258"/>
            <a:ext cx="16459200" cy="16459200"/>
          </a:xfrm>
          <a:prstGeom prst="ellipse">
            <a:avLst/>
          </a:prstGeom>
          <a:ln w="76200">
            <a:solidFill>
              <a:schemeClr val="tx2">
                <a:lumMod val="75000"/>
              </a:schemeClr>
            </a:solidFill>
          </a:ln>
        </p:spPr>
        <p:txBody>
          <a:bodyPr/>
          <a:lstStyle/>
          <a:p>
            <a:r>
              <a:rPr lang="en-US"/>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845326" y="8675335"/>
            <a:ext cx="34190784" cy="194468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E3B2A-F351-0F47-A1E5-9C60E8CDE454}"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965893" y="3243471"/>
            <a:ext cx="7070218" cy="2488957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845324" y="3243473"/>
            <a:ext cx="26244274" cy="248895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E3B2A-F351-0F47-A1E5-9C60E8CDE454}"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334198" y="19404365"/>
            <a:ext cx="8370936" cy="9164323"/>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53" name="Oval 52"/>
          <p:cNvSpPr>
            <a:spLocks noChangeAspect="1"/>
          </p:cNvSpPr>
          <p:nvPr/>
        </p:nvSpPr>
        <p:spPr>
          <a:xfrm>
            <a:off x="2499065" y="5257491"/>
            <a:ext cx="9164318" cy="9164318"/>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52" name="Oval 51"/>
          <p:cNvSpPr>
            <a:spLocks noChangeAspect="1"/>
          </p:cNvSpPr>
          <p:nvPr/>
        </p:nvSpPr>
        <p:spPr>
          <a:xfrm>
            <a:off x="9017902" y="1358081"/>
            <a:ext cx="9164318" cy="9164318"/>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54" name="Oval 53"/>
          <p:cNvSpPr>
            <a:spLocks noChangeAspect="1"/>
          </p:cNvSpPr>
          <p:nvPr/>
        </p:nvSpPr>
        <p:spPr>
          <a:xfrm>
            <a:off x="2499058" y="27499848"/>
            <a:ext cx="9164323" cy="5730029"/>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30" name="Oval 129"/>
          <p:cNvSpPr>
            <a:spLocks noChangeAspect="1"/>
          </p:cNvSpPr>
          <p:nvPr/>
        </p:nvSpPr>
        <p:spPr>
          <a:xfrm>
            <a:off x="-224211" y="-296203"/>
            <a:ext cx="6955714" cy="8049907"/>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31" name="Oval 130"/>
          <p:cNvSpPr>
            <a:spLocks noChangeAspect="1"/>
          </p:cNvSpPr>
          <p:nvPr/>
        </p:nvSpPr>
        <p:spPr>
          <a:xfrm>
            <a:off x="4435745" y="-775788"/>
            <a:ext cx="9164318" cy="9164318"/>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32" name="Oval 131"/>
          <p:cNvSpPr>
            <a:spLocks noChangeAspect="1"/>
          </p:cNvSpPr>
          <p:nvPr/>
        </p:nvSpPr>
        <p:spPr>
          <a:xfrm>
            <a:off x="3" y="3171545"/>
            <a:ext cx="9164318" cy="9164318"/>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33" name="Oval 132"/>
          <p:cNvSpPr>
            <a:spLocks noChangeAspect="1"/>
          </p:cNvSpPr>
          <p:nvPr/>
        </p:nvSpPr>
        <p:spPr>
          <a:xfrm>
            <a:off x="35988151" y="-296203"/>
            <a:ext cx="8133442" cy="8049907"/>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34" name="Oval 133"/>
          <p:cNvSpPr>
            <a:spLocks noChangeAspect="1"/>
          </p:cNvSpPr>
          <p:nvPr/>
        </p:nvSpPr>
        <p:spPr>
          <a:xfrm>
            <a:off x="29364010" y="-296198"/>
            <a:ext cx="9164323" cy="8186150"/>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35" name="Oval 134"/>
          <p:cNvSpPr>
            <a:spLocks noChangeAspect="1"/>
          </p:cNvSpPr>
          <p:nvPr/>
        </p:nvSpPr>
        <p:spPr>
          <a:xfrm>
            <a:off x="35973379" y="5257483"/>
            <a:ext cx="8148211" cy="9164323"/>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36" name="Oval 135"/>
          <p:cNvSpPr>
            <a:spLocks noChangeAspect="1"/>
          </p:cNvSpPr>
          <p:nvPr/>
        </p:nvSpPr>
        <p:spPr>
          <a:xfrm>
            <a:off x="38672035" y="24673663"/>
            <a:ext cx="5458531" cy="844669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37" name="Oval 136"/>
          <p:cNvSpPr>
            <a:spLocks noChangeAspect="1"/>
          </p:cNvSpPr>
          <p:nvPr/>
        </p:nvSpPr>
        <p:spPr>
          <a:xfrm>
            <a:off x="31976215" y="20941980"/>
            <a:ext cx="9164318" cy="9164318"/>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38" name="Oval 137"/>
          <p:cNvSpPr>
            <a:spLocks noChangeAspect="1"/>
          </p:cNvSpPr>
          <p:nvPr/>
        </p:nvSpPr>
        <p:spPr>
          <a:xfrm>
            <a:off x="-334200" y="23754077"/>
            <a:ext cx="6498528" cy="9164323"/>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39" name="Oval 138"/>
          <p:cNvSpPr>
            <a:spLocks noChangeAspect="1"/>
          </p:cNvSpPr>
          <p:nvPr/>
        </p:nvSpPr>
        <p:spPr>
          <a:xfrm>
            <a:off x="3400663" y="22993615"/>
            <a:ext cx="9164318" cy="9164318"/>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40" name="Oval 139"/>
          <p:cNvSpPr>
            <a:spLocks noChangeAspect="1"/>
          </p:cNvSpPr>
          <p:nvPr/>
        </p:nvSpPr>
        <p:spPr>
          <a:xfrm>
            <a:off x="29364017" y="3763145"/>
            <a:ext cx="9164318" cy="9164318"/>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41" name="Oval 140"/>
          <p:cNvSpPr>
            <a:spLocks noChangeAspect="1"/>
          </p:cNvSpPr>
          <p:nvPr/>
        </p:nvSpPr>
        <p:spPr>
          <a:xfrm>
            <a:off x="31003457" y="24673663"/>
            <a:ext cx="9164318" cy="9164318"/>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118" name="Oval 117"/>
          <p:cNvSpPr>
            <a:spLocks noChangeAspect="1"/>
          </p:cNvSpPr>
          <p:nvPr/>
        </p:nvSpPr>
        <p:spPr>
          <a:xfrm>
            <a:off x="40311379" y="2869733"/>
            <a:ext cx="3810211" cy="6014006"/>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19" name="Oval 118"/>
          <p:cNvSpPr>
            <a:spLocks noChangeAspect="1"/>
          </p:cNvSpPr>
          <p:nvPr/>
        </p:nvSpPr>
        <p:spPr>
          <a:xfrm>
            <a:off x="30480480" y="991258"/>
            <a:ext cx="4998125" cy="4998125"/>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20" name="Oval 119"/>
          <p:cNvSpPr>
            <a:spLocks noChangeAspect="1"/>
          </p:cNvSpPr>
          <p:nvPr/>
        </p:nvSpPr>
        <p:spPr>
          <a:xfrm>
            <a:off x="32986212" y="6963099"/>
            <a:ext cx="5847614" cy="5847614"/>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21" name="Oval 120"/>
          <p:cNvSpPr>
            <a:spLocks noChangeAspect="1"/>
          </p:cNvSpPr>
          <p:nvPr/>
        </p:nvSpPr>
        <p:spPr>
          <a:xfrm>
            <a:off x="34651526" y="9839650"/>
            <a:ext cx="4998125" cy="4998125"/>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22" name="Oval 121"/>
          <p:cNvSpPr>
            <a:spLocks noChangeAspect="1"/>
          </p:cNvSpPr>
          <p:nvPr/>
        </p:nvSpPr>
        <p:spPr>
          <a:xfrm>
            <a:off x="37197197" y="12775843"/>
            <a:ext cx="3462278" cy="346227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23" name="Oval 122"/>
          <p:cNvSpPr>
            <a:spLocks noChangeAspect="1"/>
          </p:cNvSpPr>
          <p:nvPr/>
        </p:nvSpPr>
        <p:spPr>
          <a:xfrm>
            <a:off x="3288259" y="-484682"/>
            <a:ext cx="5729645" cy="3349512"/>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24" name="Oval 123"/>
          <p:cNvSpPr>
            <a:spLocks noChangeAspect="1"/>
          </p:cNvSpPr>
          <p:nvPr/>
        </p:nvSpPr>
        <p:spPr>
          <a:xfrm>
            <a:off x="7212663" y="-484682"/>
            <a:ext cx="4939334" cy="2207467"/>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25" name="Oval 124"/>
          <p:cNvSpPr>
            <a:spLocks noChangeAspect="1"/>
          </p:cNvSpPr>
          <p:nvPr/>
        </p:nvSpPr>
        <p:spPr>
          <a:xfrm>
            <a:off x="-334193" y="-484682"/>
            <a:ext cx="2833262" cy="2938987"/>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26" name="Oval 125"/>
          <p:cNvSpPr>
            <a:spLocks noChangeAspect="1"/>
          </p:cNvSpPr>
          <p:nvPr/>
        </p:nvSpPr>
        <p:spPr>
          <a:xfrm>
            <a:off x="1331676" y="20744561"/>
            <a:ext cx="6705058" cy="6705058"/>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27" name="Oval 126"/>
          <p:cNvSpPr>
            <a:spLocks noChangeAspect="1"/>
          </p:cNvSpPr>
          <p:nvPr/>
        </p:nvSpPr>
        <p:spPr>
          <a:xfrm>
            <a:off x="27802231" y="31151835"/>
            <a:ext cx="5356507" cy="2130091"/>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28" name="Oval 127"/>
          <p:cNvSpPr>
            <a:spLocks noChangeAspect="1"/>
          </p:cNvSpPr>
          <p:nvPr/>
        </p:nvSpPr>
        <p:spPr>
          <a:xfrm>
            <a:off x="29414398" y="30762432"/>
            <a:ext cx="5937691" cy="2519491"/>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29" name="Oval 128"/>
          <p:cNvSpPr>
            <a:spLocks noChangeAspect="1"/>
          </p:cNvSpPr>
          <p:nvPr/>
        </p:nvSpPr>
        <p:spPr>
          <a:xfrm>
            <a:off x="36372744" y="30762439"/>
            <a:ext cx="5814758" cy="2519486"/>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97" name="Oval 96"/>
          <p:cNvSpPr>
            <a:spLocks noChangeAspect="1"/>
          </p:cNvSpPr>
          <p:nvPr/>
        </p:nvSpPr>
        <p:spPr>
          <a:xfrm>
            <a:off x="53150" y="23721533"/>
            <a:ext cx="2933904" cy="2933904"/>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98" name="Oval 97"/>
          <p:cNvSpPr>
            <a:spLocks noChangeAspect="1"/>
          </p:cNvSpPr>
          <p:nvPr/>
        </p:nvSpPr>
        <p:spPr>
          <a:xfrm>
            <a:off x="-334198" y="29628331"/>
            <a:ext cx="3734866" cy="3601546"/>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99" name="Oval 98"/>
          <p:cNvSpPr>
            <a:spLocks noChangeAspect="1"/>
          </p:cNvSpPr>
          <p:nvPr/>
        </p:nvSpPr>
        <p:spPr>
          <a:xfrm>
            <a:off x="-334200" y="24761160"/>
            <a:ext cx="2704915" cy="4308288"/>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00" name="Oval 99"/>
          <p:cNvSpPr>
            <a:spLocks noChangeAspect="1"/>
          </p:cNvSpPr>
          <p:nvPr/>
        </p:nvSpPr>
        <p:spPr>
          <a:xfrm>
            <a:off x="-123639" y="2315453"/>
            <a:ext cx="2872397" cy="4347379"/>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01" name="Oval 100"/>
          <p:cNvSpPr>
            <a:spLocks noChangeAspect="1"/>
          </p:cNvSpPr>
          <p:nvPr/>
        </p:nvSpPr>
        <p:spPr>
          <a:xfrm>
            <a:off x="2276201" y="4016609"/>
            <a:ext cx="4371922" cy="4371922"/>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02" name="Oval 101"/>
          <p:cNvSpPr>
            <a:spLocks noChangeAspect="1"/>
          </p:cNvSpPr>
          <p:nvPr/>
        </p:nvSpPr>
        <p:spPr>
          <a:xfrm>
            <a:off x="1532273" y="6970851"/>
            <a:ext cx="3710366" cy="3710366"/>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03" name="Oval 102"/>
          <p:cNvSpPr>
            <a:spLocks noChangeAspect="1"/>
          </p:cNvSpPr>
          <p:nvPr/>
        </p:nvSpPr>
        <p:spPr>
          <a:xfrm>
            <a:off x="1782034" y="9057518"/>
            <a:ext cx="2929757" cy="2929757"/>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04" name="Oval 103"/>
          <p:cNvSpPr>
            <a:spLocks noChangeAspect="1"/>
          </p:cNvSpPr>
          <p:nvPr/>
        </p:nvSpPr>
        <p:spPr>
          <a:xfrm>
            <a:off x="742445" y="9214474"/>
            <a:ext cx="2504467" cy="250446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05" name="Oval 104"/>
          <p:cNvSpPr>
            <a:spLocks noChangeAspect="1"/>
          </p:cNvSpPr>
          <p:nvPr/>
        </p:nvSpPr>
        <p:spPr>
          <a:xfrm>
            <a:off x="35052082" y="-296201"/>
            <a:ext cx="4371926" cy="3603998"/>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06" name="Oval 105"/>
          <p:cNvSpPr>
            <a:spLocks noChangeAspect="1"/>
          </p:cNvSpPr>
          <p:nvPr/>
        </p:nvSpPr>
        <p:spPr>
          <a:xfrm>
            <a:off x="41846995" y="-296201"/>
            <a:ext cx="2274595" cy="2942453"/>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07" name="Oval 106"/>
          <p:cNvSpPr>
            <a:spLocks noChangeAspect="1"/>
          </p:cNvSpPr>
          <p:nvPr/>
        </p:nvSpPr>
        <p:spPr>
          <a:xfrm>
            <a:off x="37191545" y="1358081"/>
            <a:ext cx="5416901" cy="541690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08" name="Oval 107"/>
          <p:cNvSpPr>
            <a:spLocks noChangeAspect="1"/>
          </p:cNvSpPr>
          <p:nvPr/>
        </p:nvSpPr>
        <p:spPr>
          <a:xfrm>
            <a:off x="42790646" y="3598094"/>
            <a:ext cx="1330944" cy="435836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09" name="Oval 108"/>
          <p:cNvSpPr>
            <a:spLocks noChangeAspect="1"/>
          </p:cNvSpPr>
          <p:nvPr/>
        </p:nvSpPr>
        <p:spPr>
          <a:xfrm>
            <a:off x="36436181" y="3496791"/>
            <a:ext cx="4654723" cy="465472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10" name="Oval 109"/>
          <p:cNvSpPr>
            <a:spLocks noChangeAspect="1"/>
          </p:cNvSpPr>
          <p:nvPr/>
        </p:nvSpPr>
        <p:spPr>
          <a:xfrm>
            <a:off x="35856197" y="6367085"/>
            <a:ext cx="2919312" cy="2919312"/>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11" name="Oval 110"/>
          <p:cNvSpPr>
            <a:spLocks noChangeAspect="1"/>
          </p:cNvSpPr>
          <p:nvPr/>
        </p:nvSpPr>
        <p:spPr>
          <a:xfrm>
            <a:off x="36623719" y="26934852"/>
            <a:ext cx="3544056" cy="3544056"/>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12" name="Oval 111"/>
          <p:cNvSpPr>
            <a:spLocks noChangeAspect="1"/>
          </p:cNvSpPr>
          <p:nvPr/>
        </p:nvSpPr>
        <p:spPr>
          <a:xfrm>
            <a:off x="33469836" y="25162822"/>
            <a:ext cx="3544056" cy="3544056"/>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13" name="Oval 112"/>
          <p:cNvSpPr>
            <a:spLocks noChangeAspect="1"/>
          </p:cNvSpPr>
          <p:nvPr/>
        </p:nvSpPr>
        <p:spPr>
          <a:xfrm>
            <a:off x="35973382" y="23655199"/>
            <a:ext cx="3544056" cy="3544056"/>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14" name="Oval 113"/>
          <p:cNvSpPr>
            <a:spLocks noChangeAspect="1"/>
          </p:cNvSpPr>
          <p:nvPr/>
        </p:nvSpPr>
        <p:spPr>
          <a:xfrm>
            <a:off x="39499363" y="27199253"/>
            <a:ext cx="2907043" cy="2907043"/>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15" name="Oval 114"/>
          <p:cNvSpPr>
            <a:spLocks noChangeAspect="1"/>
          </p:cNvSpPr>
          <p:nvPr/>
        </p:nvSpPr>
        <p:spPr>
          <a:xfrm>
            <a:off x="38775511" y="19669644"/>
            <a:ext cx="2657035" cy="265703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16" name="Oval 115"/>
          <p:cNvSpPr>
            <a:spLocks noChangeAspect="1"/>
          </p:cNvSpPr>
          <p:nvPr/>
        </p:nvSpPr>
        <p:spPr>
          <a:xfrm>
            <a:off x="40376719" y="24277817"/>
            <a:ext cx="2657035" cy="265703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117" name="Oval 116"/>
          <p:cNvSpPr>
            <a:spLocks noChangeAspect="1"/>
          </p:cNvSpPr>
          <p:nvPr/>
        </p:nvSpPr>
        <p:spPr>
          <a:xfrm>
            <a:off x="41705232" y="22993608"/>
            <a:ext cx="2416358" cy="265704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2" name="Title Placeholder 1"/>
          <p:cNvSpPr>
            <a:spLocks noGrp="1"/>
          </p:cNvSpPr>
          <p:nvPr>
            <p:ph type="title"/>
          </p:nvPr>
        </p:nvSpPr>
        <p:spPr>
          <a:xfrm>
            <a:off x="4845324" y="3243478"/>
            <a:ext cx="34200542" cy="4437480"/>
          </a:xfrm>
          <a:prstGeom prst="rect">
            <a:avLst/>
          </a:prstGeom>
        </p:spPr>
        <p:txBody>
          <a:bodyPr vert="horz" lIns="438912" tIns="219456" rIns="438912" bIns="219456"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845326" y="8675335"/>
            <a:ext cx="34200538" cy="19446898"/>
          </a:xfrm>
          <a:prstGeom prst="rect">
            <a:avLst/>
          </a:prstGeom>
        </p:spPr>
        <p:txBody>
          <a:bodyPr vert="horz" lIns="438912" tIns="219456" rIns="438912" bIns="219456"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899251" y="28568690"/>
            <a:ext cx="10241280" cy="1752600"/>
          </a:xfrm>
          <a:prstGeom prst="rect">
            <a:avLst/>
          </a:prstGeom>
        </p:spPr>
        <p:txBody>
          <a:bodyPr vert="horz" lIns="438912" tIns="219456" rIns="438912" bIns="219456" rtlCol="0" anchor="b"/>
          <a:lstStyle>
            <a:lvl1pPr algn="r">
              <a:defRPr sz="4300">
                <a:solidFill>
                  <a:schemeClr val="tx1">
                    <a:tint val="75000"/>
                  </a:schemeClr>
                </a:solidFill>
              </a:defRPr>
            </a:lvl1pPr>
          </a:lstStyle>
          <a:p>
            <a:fld id="{7C8E3B2A-F351-0F47-A1E5-9C60E8CDE454}" type="datetimeFigureOut">
              <a:rPr lang="en-US" smtClean="0"/>
              <a:t>8/20/2020</a:t>
            </a:fld>
            <a:endParaRPr lang="en-US"/>
          </a:p>
        </p:txBody>
      </p:sp>
      <p:sp>
        <p:nvSpPr>
          <p:cNvPr id="5" name="Footer Placeholder 4"/>
          <p:cNvSpPr>
            <a:spLocks noGrp="1"/>
          </p:cNvSpPr>
          <p:nvPr>
            <p:ph type="ftr" sz="quarter" idx="3"/>
          </p:nvPr>
        </p:nvSpPr>
        <p:spPr>
          <a:xfrm>
            <a:off x="5668539" y="28568690"/>
            <a:ext cx="25230715" cy="1752600"/>
          </a:xfrm>
          <a:prstGeom prst="rect">
            <a:avLst/>
          </a:prstGeom>
        </p:spPr>
        <p:txBody>
          <a:bodyPr vert="horz" lIns="438912" tIns="219456" rIns="438912" bIns="219456" rtlCol="0" anchor="b"/>
          <a:lstStyle>
            <a:lvl1pPr algn="l">
              <a:defRPr sz="4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748761" y="28568690"/>
            <a:ext cx="2919778" cy="1752600"/>
          </a:xfrm>
          <a:prstGeom prst="rect">
            <a:avLst/>
          </a:prstGeom>
        </p:spPr>
        <p:txBody>
          <a:bodyPr vert="horz" lIns="438912" tIns="219456" rIns="438912" bIns="219456" rtlCol="0" anchor="b"/>
          <a:lstStyle>
            <a:lvl1pPr algn="l">
              <a:defRPr sz="8600">
                <a:solidFill>
                  <a:schemeClr val="tx1">
                    <a:tint val="75000"/>
                  </a:schemeClr>
                </a:solidFill>
              </a:defRPr>
            </a:lvl1pPr>
          </a:lstStyle>
          <a:p>
            <a:fld id="{BF808DFA-26AC-1149-9ADC-199E2D8988B9}" type="slidenum">
              <a:rPr lang="en-US" smtClean="0"/>
              <a:t>‹#›</a:t>
            </a:fld>
            <a:endParaRPr lang="en-US"/>
          </a:p>
        </p:txBody>
      </p:sp>
      <p:sp>
        <p:nvSpPr>
          <p:cNvPr id="55" name="Oval 54"/>
          <p:cNvSpPr>
            <a:spLocks noChangeAspect="1"/>
          </p:cNvSpPr>
          <p:nvPr/>
        </p:nvSpPr>
        <p:spPr>
          <a:xfrm>
            <a:off x="7599226" y="26180271"/>
            <a:ext cx="9164323" cy="7049606"/>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57" name="Oval 56"/>
          <p:cNvSpPr>
            <a:spLocks noChangeAspect="1"/>
          </p:cNvSpPr>
          <p:nvPr/>
        </p:nvSpPr>
        <p:spPr>
          <a:xfrm>
            <a:off x="41140531" y="16238122"/>
            <a:ext cx="1470288" cy="1470288"/>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58" name="Oval 57"/>
          <p:cNvSpPr>
            <a:spLocks noChangeAspect="1"/>
          </p:cNvSpPr>
          <p:nvPr/>
        </p:nvSpPr>
        <p:spPr>
          <a:xfrm>
            <a:off x="40311379" y="16973266"/>
            <a:ext cx="1470288" cy="1470288"/>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59" name="Oval 58"/>
          <p:cNvSpPr>
            <a:spLocks noChangeAspect="1"/>
          </p:cNvSpPr>
          <p:nvPr/>
        </p:nvSpPr>
        <p:spPr>
          <a:xfrm>
            <a:off x="41320358" y="17704786"/>
            <a:ext cx="1470288" cy="1470288"/>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60" name="Oval 59"/>
          <p:cNvSpPr>
            <a:spLocks noChangeAspect="1"/>
          </p:cNvSpPr>
          <p:nvPr/>
        </p:nvSpPr>
        <p:spPr>
          <a:xfrm>
            <a:off x="742447" y="12954857"/>
            <a:ext cx="2244610" cy="224461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61" name="Oval 60"/>
          <p:cNvSpPr>
            <a:spLocks noChangeAspect="1"/>
          </p:cNvSpPr>
          <p:nvPr/>
        </p:nvSpPr>
        <p:spPr>
          <a:xfrm>
            <a:off x="2276198" y="15199464"/>
            <a:ext cx="2202096" cy="2202096"/>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62" name="Oval 61"/>
          <p:cNvSpPr>
            <a:spLocks noChangeAspect="1"/>
          </p:cNvSpPr>
          <p:nvPr/>
        </p:nvSpPr>
        <p:spPr>
          <a:xfrm>
            <a:off x="1297241" y="16238124"/>
            <a:ext cx="1689816" cy="1689816"/>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
        <p:nvSpPr>
          <p:cNvPr id="63" name="Oval 62"/>
          <p:cNvSpPr>
            <a:spLocks noChangeAspect="1"/>
          </p:cNvSpPr>
          <p:nvPr/>
        </p:nvSpPr>
        <p:spPr>
          <a:xfrm>
            <a:off x="-415682" y="12391099"/>
            <a:ext cx="6530117" cy="9164323"/>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ln w="317500">
                <a:solidFill>
                  <a:schemeClr val="tx1"/>
                </a:solidFill>
              </a:ln>
            </a:endParaRPr>
          </a:p>
        </p:txBody>
      </p:sp>
      <p:sp>
        <p:nvSpPr>
          <p:cNvPr id="64" name="Oval 63"/>
          <p:cNvSpPr>
            <a:spLocks noChangeAspect="1"/>
          </p:cNvSpPr>
          <p:nvPr/>
        </p:nvSpPr>
        <p:spPr>
          <a:xfrm>
            <a:off x="29630993" y="11497999"/>
            <a:ext cx="5847614" cy="5847614"/>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lIns="438912" tIns="219456" rIns="438912" bIns="219456"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2194560" rtl="0" eaLnBrk="1" latinLnBrk="0" hangingPunct="1">
        <a:spcBef>
          <a:spcPct val="0"/>
        </a:spcBef>
        <a:buNone/>
        <a:defRPr sz="154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645920" indent="-1645920" algn="l" defTabSz="2194560" rtl="0" eaLnBrk="1" latinLnBrk="0" hangingPunct="1">
        <a:spcBef>
          <a:spcPct val="20000"/>
        </a:spcBef>
        <a:spcAft>
          <a:spcPts val="2880"/>
        </a:spcAft>
        <a:buClr>
          <a:schemeClr val="tx2"/>
        </a:buClr>
        <a:buFont typeface="Wingdings 2" charset="2"/>
        <a:buChar char=""/>
        <a:defRPr sz="8600" kern="1200">
          <a:solidFill>
            <a:schemeClr val="tx1"/>
          </a:solidFill>
          <a:latin typeface="+mn-lt"/>
          <a:ea typeface="+mn-ea"/>
          <a:cs typeface="+mn-cs"/>
        </a:defRPr>
      </a:lvl1pPr>
      <a:lvl2pPr marL="3566160" indent="-1371600" algn="l" defTabSz="2194560" rtl="0" eaLnBrk="1" latinLnBrk="0" hangingPunct="1">
        <a:spcBef>
          <a:spcPct val="20000"/>
        </a:spcBef>
        <a:spcAft>
          <a:spcPts val="2880"/>
        </a:spcAft>
        <a:buClr>
          <a:schemeClr val="tx2"/>
        </a:buClr>
        <a:buFont typeface="Wingdings 2" charset="2"/>
        <a:buChar char=""/>
        <a:defRPr sz="7700" kern="1200">
          <a:solidFill>
            <a:schemeClr val="tx1"/>
          </a:solidFill>
          <a:latin typeface="+mn-lt"/>
          <a:ea typeface="+mn-ea"/>
          <a:cs typeface="+mn-cs"/>
        </a:defRPr>
      </a:lvl2pPr>
      <a:lvl3pPr marL="5486400" indent="-1097280" algn="l" defTabSz="2194560" rtl="0" eaLnBrk="1" latinLnBrk="0" hangingPunct="1">
        <a:spcBef>
          <a:spcPct val="20000"/>
        </a:spcBef>
        <a:spcAft>
          <a:spcPts val="2880"/>
        </a:spcAft>
        <a:buClr>
          <a:schemeClr val="tx2"/>
        </a:buClr>
        <a:buFont typeface="Wingdings 2" charset="2"/>
        <a:buChar char=""/>
        <a:defRPr sz="6700" kern="1200">
          <a:solidFill>
            <a:schemeClr val="tx1"/>
          </a:solidFill>
          <a:latin typeface="+mn-lt"/>
          <a:ea typeface="+mn-ea"/>
          <a:cs typeface="+mn-cs"/>
        </a:defRPr>
      </a:lvl3pPr>
      <a:lvl4pPr marL="7680960" indent="-1097280" algn="l" defTabSz="2194560" rtl="0" eaLnBrk="1" latinLnBrk="0" hangingPunct="1">
        <a:spcBef>
          <a:spcPct val="20000"/>
        </a:spcBef>
        <a:spcAft>
          <a:spcPts val="2880"/>
        </a:spcAft>
        <a:buClr>
          <a:schemeClr val="tx2"/>
        </a:buClr>
        <a:buFont typeface="Wingdings 2" charset="2"/>
        <a:buChar char=""/>
        <a:defRPr sz="5800" kern="1200">
          <a:solidFill>
            <a:schemeClr val="tx1"/>
          </a:solidFill>
          <a:latin typeface="+mn-lt"/>
          <a:ea typeface="+mn-ea"/>
          <a:cs typeface="+mn-cs"/>
        </a:defRPr>
      </a:lvl4pPr>
      <a:lvl5pPr marL="9875520" indent="-1097280" algn="l" defTabSz="2194560" rtl="0" eaLnBrk="1" latinLnBrk="0" hangingPunct="1">
        <a:spcBef>
          <a:spcPct val="20000"/>
        </a:spcBef>
        <a:spcAft>
          <a:spcPts val="2880"/>
        </a:spcAft>
        <a:buClr>
          <a:schemeClr val="tx2"/>
        </a:buClr>
        <a:buFont typeface="Wingdings 2" charset="2"/>
        <a:buChar char=""/>
        <a:defRPr sz="58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37203" y="14630162"/>
            <a:ext cx="14025372" cy="5082472"/>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937203" y="21215267"/>
            <a:ext cx="14025372" cy="9518893"/>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5529728" y="29232204"/>
            <a:ext cx="13151402" cy="3383986"/>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1300066" y="16729596"/>
            <a:ext cx="12458266" cy="2200602"/>
          </a:xfrm>
          <a:prstGeom prst="rect">
            <a:avLst/>
          </a:prstGeom>
          <a:noFill/>
        </p:spPr>
        <p:txBody>
          <a:bodyPr wrap="square" rtlCol="0">
            <a:spAutoFit/>
          </a:bodyPr>
          <a:lstStyle/>
          <a:p>
            <a:r>
              <a:rPr lang="en-US" sz="3500" dirty="0">
                <a:latin typeface="Arial" panose="020B0604020202020204" pitchFamily="34" charset="0"/>
                <a:ea typeface="Calibri" panose="020F0502020204030204" pitchFamily="34" charset="0"/>
              </a:rPr>
              <a:t>Evaluate and compare corneal ulcer type classification accuracy and current management trends between veterinary general practitioners (GPs) and veterinary ophthalmologists. </a:t>
            </a:r>
          </a:p>
          <a:p>
            <a:pPr algn="just"/>
            <a:endParaRPr lang="en-US" sz="3200" b="1" u="sng" dirty="0">
              <a:latin typeface="Arial" panose="020B0604020202020204" pitchFamily="34" charset="0"/>
              <a:ea typeface="Calibri" panose="020F0502020204030204" pitchFamily="34" charset="0"/>
            </a:endParaRPr>
          </a:p>
        </p:txBody>
      </p:sp>
      <p:sp>
        <p:nvSpPr>
          <p:cNvPr id="11" name="Rectangle 10"/>
          <p:cNvSpPr/>
          <p:nvPr/>
        </p:nvSpPr>
        <p:spPr>
          <a:xfrm>
            <a:off x="29265923" y="17012821"/>
            <a:ext cx="13999042" cy="10012039"/>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937203" y="5487779"/>
            <a:ext cx="14025372" cy="7702352"/>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29265923" y="5487779"/>
            <a:ext cx="13999042" cy="11144533"/>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6"/>
          <p:cNvSpPr/>
          <p:nvPr/>
        </p:nvSpPr>
        <p:spPr>
          <a:xfrm>
            <a:off x="1239589" y="14916013"/>
            <a:ext cx="13314408" cy="1572221"/>
          </a:xfrm>
          <a:prstGeom prst="roundRect">
            <a:avLst/>
          </a:prstGeom>
          <a:solidFill>
            <a:srgbClr val="010439"/>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ounded Rectangle 17"/>
          <p:cNvSpPr/>
          <p:nvPr/>
        </p:nvSpPr>
        <p:spPr>
          <a:xfrm>
            <a:off x="1260350" y="21501119"/>
            <a:ext cx="13314408" cy="1572221"/>
          </a:xfrm>
          <a:prstGeom prst="roundRect">
            <a:avLst/>
          </a:prstGeom>
          <a:solidFill>
            <a:srgbClr val="010439"/>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29589780" y="5781882"/>
            <a:ext cx="13289412" cy="1567566"/>
          </a:xfrm>
          <a:prstGeom prst="roundRect">
            <a:avLst/>
          </a:prstGeom>
          <a:solidFill>
            <a:srgbClr val="010439"/>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29660269" y="17295053"/>
            <a:ext cx="13289413" cy="1975701"/>
          </a:xfrm>
          <a:prstGeom prst="roundRect">
            <a:avLst/>
          </a:prstGeom>
          <a:solidFill>
            <a:srgbClr val="010439"/>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22"/>
          <p:cNvSpPr/>
          <p:nvPr/>
        </p:nvSpPr>
        <p:spPr>
          <a:xfrm>
            <a:off x="15828556" y="29445588"/>
            <a:ext cx="12484741" cy="1572221"/>
          </a:xfrm>
          <a:prstGeom prst="roundRect">
            <a:avLst/>
          </a:prstGeom>
          <a:solidFill>
            <a:srgbClr val="010439"/>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1260350" y="23314702"/>
            <a:ext cx="13314408" cy="6555641"/>
          </a:xfrm>
          <a:prstGeom prst="rect">
            <a:avLst/>
          </a:prstGeom>
          <a:noFill/>
        </p:spPr>
        <p:txBody>
          <a:bodyPr wrap="square" rtlCol="0">
            <a:spAutoFit/>
          </a:bodyPr>
          <a:lstStyle/>
          <a:p>
            <a:pPr algn="just"/>
            <a:r>
              <a:rPr lang="en-US" sz="3500" dirty="0">
                <a:latin typeface="Arial" panose="020B0604020202020204" pitchFamily="34" charset="0"/>
                <a:ea typeface="Calibri" panose="020F0502020204030204" pitchFamily="34" charset="0"/>
                <a:cs typeface="Arial" panose="020B0604020202020204" pitchFamily="34" charset="0"/>
              </a:rPr>
              <a:t>A computer-based survey was formulated utilizing 4 images for classification evaluation, as well as an identical set of questions for each image regarding diagnostics, medications, physical therapeutics, and re-check intervals for the ulcer type the respondents classified. An alternative significance threshold of 0.01 was used. Fisher’s exact tests were used to compare classification accuracy of General practitioners and Ophthalmologists. </a:t>
            </a:r>
            <a:r>
              <a:rPr lang="en-US" sz="3500" dirty="0">
                <a:latin typeface="Arial" panose="020B0604020202020204" pitchFamily="34" charset="0"/>
                <a:cs typeface="Arial" panose="020B0604020202020204" pitchFamily="34" charset="0"/>
              </a:rPr>
              <a:t>Mann-Whitney tests were used to examine comparisons between Continuing Education (CE) hours, date of most recent CE, and re-check times between classified ulcer groups.</a:t>
            </a:r>
            <a:r>
              <a:rPr lang="en-US" sz="3500" dirty="0">
                <a:latin typeface="Arial" panose="020B0604020202020204" pitchFamily="34" charset="0"/>
                <a:ea typeface="Calibri" panose="020F0502020204030204" pitchFamily="34" charset="0"/>
                <a:cs typeface="Arial" panose="020B0604020202020204" pitchFamily="34" charset="0"/>
              </a:rPr>
              <a:t> Student t-tests with Satterthwaite correction were used to test if accuracy of classification correlated with age.</a:t>
            </a:r>
            <a:endParaRPr lang="en-US" sz="3500" dirty="0">
              <a:solidFill>
                <a:srgbClr val="27221B"/>
              </a:solidFill>
              <a:latin typeface="Arial" panose="020B0604020202020204" pitchFamily="34" charset="0"/>
              <a:cs typeface="Arial" panose="020B0604020202020204" pitchFamily="34" charset="0"/>
            </a:endParaRPr>
          </a:p>
        </p:txBody>
      </p:sp>
      <p:sp>
        <p:nvSpPr>
          <p:cNvPr id="25" name="Rounded Rectangle 24"/>
          <p:cNvSpPr/>
          <p:nvPr/>
        </p:nvSpPr>
        <p:spPr>
          <a:xfrm>
            <a:off x="1239589" y="5784644"/>
            <a:ext cx="13314408" cy="1572221"/>
          </a:xfrm>
          <a:prstGeom prst="roundRect">
            <a:avLst/>
          </a:prstGeom>
          <a:solidFill>
            <a:srgbClr val="010439"/>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1239589" y="7598227"/>
            <a:ext cx="13314408" cy="4084580"/>
          </a:xfrm>
          <a:prstGeom prst="rect">
            <a:avLst/>
          </a:prstGeom>
          <a:noFill/>
        </p:spPr>
        <p:txBody>
          <a:bodyPr wrap="square" rtlCol="0">
            <a:spAutoFit/>
          </a:bodyPr>
          <a:lstStyle/>
          <a:p>
            <a:pPr indent="457200" algn="just">
              <a:lnSpc>
                <a:spcPct val="107000"/>
              </a:lnSpc>
              <a:spcAft>
                <a:spcPts val="800"/>
              </a:spcAft>
            </a:pPr>
            <a:r>
              <a:rPr lang="en-US" sz="3500" dirty="0">
                <a:latin typeface="Arial" panose="020B0604020202020204" pitchFamily="34" charset="0"/>
                <a:ea typeface="Calibri" panose="020F0502020204030204" pitchFamily="34" charset="0"/>
                <a:cs typeface="Arial" panose="020B0604020202020204" pitchFamily="34" charset="0"/>
              </a:rPr>
              <a:t>Corneal ulcerations are classified by the amount of stromal loss as well as unique differences in their appearance and behavior. Diagnosis of these ulcers requires use of fluorescein stain and a good ophthalmic exam. Inaccurate diagnosis can result in the mismanagement</a:t>
            </a:r>
            <a:r>
              <a:rPr lang="en-US" sz="35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3500" dirty="0">
                <a:latin typeface="Arial" panose="020B0604020202020204" pitchFamily="34" charset="0"/>
                <a:ea typeface="Calibri" panose="020F0502020204030204" pitchFamily="34" charset="0"/>
                <a:cs typeface="Arial" panose="020B0604020202020204" pitchFamily="34" charset="0"/>
              </a:rPr>
              <a:t>of a corneal ulcers, resulting in progression, infection, and possible perforation of the globe if stroma is lost, which can result in vision loss or loss of the eye. </a:t>
            </a:r>
            <a:endParaRPr lang="en-US" sz="3500" strike="sngStrike" dirty="0">
              <a:latin typeface="Arial" panose="020B0604020202020204" pitchFamily="34" charset="0"/>
              <a:ea typeface="Calibri" panose="020F0502020204030204" pitchFamily="34" charset="0"/>
              <a:cs typeface="Arial" panose="020B0604020202020204" pitchFamily="34" charset="0"/>
            </a:endParaRPr>
          </a:p>
        </p:txBody>
      </p:sp>
      <p:sp>
        <p:nvSpPr>
          <p:cNvPr id="28" name="TextBox 27"/>
          <p:cNvSpPr txBox="1"/>
          <p:nvPr/>
        </p:nvSpPr>
        <p:spPr>
          <a:xfrm>
            <a:off x="29589780" y="7541003"/>
            <a:ext cx="13289412" cy="8956298"/>
          </a:xfrm>
          <a:prstGeom prst="rect">
            <a:avLst/>
          </a:prstGeom>
          <a:noFill/>
        </p:spPr>
        <p:txBody>
          <a:bodyPr wrap="square" rtlCol="0">
            <a:spAutoFit/>
          </a:bodyPr>
          <a:lstStyle/>
          <a:p>
            <a:pPr algn="just"/>
            <a:r>
              <a:rPr lang="en-US" sz="3200" dirty="0">
                <a:latin typeface="Arial" panose="020B0604020202020204" pitchFamily="34" charset="0"/>
                <a:ea typeface="Calibri" panose="020F0502020204030204" pitchFamily="34" charset="0"/>
                <a:cs typeface="Arial" panose="020B0604020202020204" pitchFamily="34" charset="0"/>
              </a:rPr>
              <a:t>25 veterinary general practitioners (GPs) and 122 veterinary ophthalmologists (Ophthalmologists), 147 total, participated in the electronic questionnaire. Overall accuracy in corneal ulcer classification was lowest for anterior stromal ulcers (33%) followed by indolent (86%), superficial (89%), and deep stromal (86%). There was a significantly higher correct percentage for ophthalmologists for both indolent (91.8% Ophthalmologists versus 56% GPs) and superficial (93.44% Ophthalmologists versus 68% GPs). Accuracy for indolent and superficial corneal ulcer classification was significantly higher with increased ophthalmology-based CE hours (20-30 hours/year for Ophthalmologists, 8-12 hours/year for GPs). There was a significant difference between Ophthalmologists and GPs that elected to perform a slit lamp exam under all 4 corneal ulcer types (On average, 31.25% of GPs vs. 92% Ophthalmologists) as well as indicated they’d use Carprofen 2.2 mg/kg as an anti-inflammatory (On average, 23% GPs vs. 70.25% Ophthalmologists). Regarding the individual ulcer types, there were significant differences (p&lt;0.01) between the antibiotics, anti-collagenases, and physical therapeutic procedures chosen.</a:t>
            </a:r>
            <a:endParaRPr lang="en-US" sz="3200" dirty="0">
              <a:solidFill>
                <a:srgbClr val="27221B"/>
              </a:solidFill>
              <a:latin typeface="Arial" panose="020B0604020202020204" pitchFamily="34" charset="0"/>
              <a:cs typeface="Arial" panose="020B0604020202020204" pitchFamily="34" charset="0"/>
            </a:endParaRPr>
          </a:p>
        </p:txBody>
      </p:sp>
      <p:sp>
        <p:nvSpPr>
          <p:cNvPr id="30" name="TextBox 29"/>
          <p:cNvSpPr txBox="1"/>
          <p:nvPr/>
        </p:nvSpPr>
        <p:spPr>
          <a:xfrm>
            <a:off x="29691714" y="19426453"/>
            <a:ext cx="13289413" cy="7417415"/>
          </a:xfrm>
          <a:prstGeom prst="rect">
            <a:avLst/>
          </a:prstGeom>
          <a:noFill/>
        </p:spPr>
        <p:txBody>
          <a:bodyPr wrap="square" rtlCol="0">
            <a:spAutoFit/>
          </a:bodyPr>
          <a:lstStyle/>
          <a:p>
            <a:pPr algn="just"/>
            <a:r>
              <a:rPr lang="en-US" sz="3400" dirty="0">
                <a:solidFill>
                  <a:srgbClr val="27221B"/>
                </a:solidFill>
                <a:latin typeface="Arial" panose="020B0604020202020204" pitchFamily="34" charset="0"/>
                <a:cs typeface="Arial" panose="020B0604020202020204" pitchFamily="34" charset="0"/>
              </a:rPr>
              <a:t>Accuracy between identification of most corneal ulcers was significantly higher for Ophthalmologists compared to General Practitioners. More ophthalmology-based CE hours </a:t>
            </a:r>
            <a:r>
              <a:rPr lang="en-US" sz="3400" dirty="0">
                <a:latin typeface="Arial" panose="020B0604020202020204" pitchFamily="34" charset="0"/>
                <a:cs typeface="Arial" panose="020B0604020202020204" pitchFamily="34" charset="0"/>
              </a:rPr>
              <a:t>increased diagnosis accuracy for both Ophthalmologists and General Practitioners. Anterior stromal ulcers had the lowest classification accuracy between both groups of subjects. Many General Practitioners do not utilize slit lamp biomicroscopy in their diagnostic plan when presented with corneal ulcers, which could play a role in decreased classification accuracy by General Practitioners. Treatments based on ulcer classifications varied within and between subgroups. </a:t>
            </a:r>
            <a:r>
              <a:rPr lang="en-US" sz="3400" dirty="0">
                <a:solidFill>
                  <a:srgbClr val="27221B"/>
                </a:solidFill>
                <a:latin typeface="Arial" panose="020B0604020202020204" pitchFamily="34" charset="0"/>
                <a:cs typeface="Arial" panose="020B0604020202020204" pitchFamily="34" charset="0"/>
              </a:rPr>
              <a:t>Ophthalmology-based CE hours covering up-to-date diagnostics and therapeutic options are vital and encouraged in efforts to promote more accurate corneal ulcer classification and prevent unfavorable corneal ulcer management. </a:t>
            </a:r>
          </a:p>
        </p:txBody>
      </p:sp>
      <p:sp>
        <p:nvSpPr>
          <p:cNvPr id="32" name="TextBox 31"/>
          <p:cNvSpPr txBox="1"/>
          <p:nvPr/>
        </p:nvSpPr>
        <p:spPr>
          <a:xfrm>
            <a:off x="15827184" y="31231194"/>
            <a:ext cx="12230328" cy="1384995"/>
          </a:xfrm>
          <a:prstGeom prst="rect">
            <a:avLst/>
          </a:prstGeom>
          <a:noFill/>
        </p:spPr>
        <p:txBody>
          <a:bodyPr wrap="square" rtlCol="0">
            <a:spAutoFit/>
          </a:bodyPr>
          <a:lstStyle/>
          <a:p>
            <a:r>
              <a:rPr lang="en-US" sz="2800" dirty="0">
                <a:solidFill>
                  <a:srgbClr val="27221B"/>
                </a:solidFill>
                <a:latin typeface="Arial" panose="020B0604020202020204" pitchFamily="34" charset="0"/>
                <a:cs typeface="Arial" panose="020B0604020202020204" pitchFamily="34" charset="0"/>
              </a:rPr>
              <a:t>Thank you to the faculty</a:t>
            </a:r>
            <a:r>
              <a:rPr lang="en-US" sz="2800" dirty="0">
                <a:solidFill>
                  <a:srgbClr val="FF0000"/>
                </a:solidFill>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and staff </a:t>
            </a:r>
            <a:r>
              <a:rPr lang="en-US" sz="2800" dirty="0">
                <a:solidFill>
                  <a:srgbClr val="27221B"/>
                </a:solidFill>
                <a:latin typeface="Arial" panose="020B0604020202020204" pitchFamily="34" charset="0"/>
                <a:cs typeface="Arial" panose="020B0604020202020204" pitchFamily="34" charset="0"/>
              </a:rPr>
              <a:t>at Auburn University College of Veterinary Medicine </a:t>
            </a:r>
            <a:r>
              <a:rPr lang="en-US" sz="2800" dirty="0">
                <a:latin typeface="Arial" panose="020B0604020202020204" pitchFamily="34" charset="0"/>
                <a:cs typeface="Arial" panose="020B0604020202020204" pitchFamily="34" charset="0"/>
              </a:rPr>
              <a:t>Ophthalmology Service</a:t>
            </a:r>
            <a:r>
              <a:rPr lang="en-US" sz="2800" dirty="0">
                <a:solidFill>
                  <a:srgbClr val="27221B"/>
                </a:solidFill>
                <a:latin typeface="Arial" panose="020B0604020202020204" pitchFamily="34" charset="0"/>
                <a:cs typeface="Arial" panose="020B0604020202020204" pitchFamily="34" charset="0"/>
              </a:rPr>
              <a:t>, Dr. Deborah Keys, and all the participants of this study.</a:t>
            </a:r>
          </a:p>
        </p:txBody>
      </p:sp>
      <p:sp>
        <p:nvSpPr>
          <p:cNvPr id="33" name="Title 1"/>
          <p:cNvSpPr txBox="1">
            <a:spLocks/>
          </p:cNvSpPr>
          <p:nvPr/>
        </p:nvSpPr>
        <p:spPr>
          <a:xfrm>
            <a:off x="6793615" y="3481279"/>
            <a:ext cx="30117558" cy="2631181"/>
          </a:xfrm>
          <a:prstGeom prst="rect">
            <a:avLst/>
          </a:prstGeom>
        </p:spPr>
        <p:txBody>
          <a:bodyPr vert="horz" lIns="438912" tIns="219456" rIns="438912" bIns="219456" rtlCol="0" anchor="ctr">
            <a:normAutofit fontScale="97500"/>
          </a:bodyPr>
          <a:lstStyle/>
          <a:p>
            <a:pPr lvl="0" algn="ctr">
              <a:spcBef>
                <a:spcPct val="0"/>
              </a:spcBef>
              <a:defRPr/>
            </a:pPr>
            <a:r>
              <a:rPr kumimoji="0" lang="en-US" sz="5200" b="1" i="0" u="sng" strike="noStrike" kern="1200" cap="none" spc="0" normalizeH="0" baseline="0" noProof="0" dirty="0">
                <a:ln>
                  <a:noFill/>
                </a:ln>
                <a:effectLst/>
                <a:uLnTx/>
                <a:uFillTx/>
                <a:latin typeface="Gill Sans Std Bold Condensed"/>
                <a:ea typeface="+mj-ea"/>
                <a:cs typeface="+mj-cs"/>
              </a:rPr>
              <a:t>SL Hoke</a:t>
            </a:r>
            <a:r>
              <a:rPr kumimoji="0" lang="en-US" sz="5200" b="1" i="0" u="sng" strike="noStrike" kern="1200" cap="none" spc="0" normalizeH="0" baseline="0" noProof="0" dirty="0">
                <a:ln>
                  <a:noFill/>
                </a:ln>
                <a:effectLst/>
                <a:uLnTx/>
                <a:uFillTx/>
                <a:latin typeface="Perpetua" panose="02020502060401020303" pitchFamily="18" charset="0"/>
                <a:ea typeface="+mj-ea"/>
                <a:cs typeface="+mj-cs"/>
              </a:rPr>
              <a:t>¹</a:t>
            </a:r>
            <a:r>
              <a:rPr kumimoji="0" lang="en-US" sz="5200" b="1" i="0" u="none" strike="noStrike" kern="1200" cap="none" spc="0" normalizeH="0" baseline="0" noProof="0" dirty="0">
                <a:ln>
                  <a:noFill/>
                </a:ln>
                <a:effectLst/>
                <a:uLnTx/>
                <a:uFillTx/>
                <a:latin typeface="Gill Sans Std Bold Condensed"/>
                <a:ea typeface="+mj-ea"/>
                <a:cs typeface="+mj-cs"/>
              </a:rPr>
              <a:t>, SD </a:t>
            </a:r>
            <a:r>
              <a:rPr kumimoji="0" lang="en-US" sz="5200" b="1" i="0" u="none" strike="noStrike" kern="1200" cap="none" spc="0" normalizeH="0" baseline="0" noProof="0" dirty="0" err="1">
                <a:ln>
                  <a:noFill/>
                </a:ln>
                <a:effectLst/>
                <a:uLnTx/>
                <a:uFillTx/>
                <a:latin typeface="Gill Sans Std Bold Condensed"/>
                <a:ea typeface="+mj-ea"/>
                <a:cs typeface="+mj-cs"/>
              </a:rPr>
              <a:t>Boveland</a:t>
            </a:r>
            <a:r>
              <a:rPr lang="en-US" sz="5200" b="1" dirty="0">
                <a:latin typeface="Perpetua" panose="02020502060401020303" pitchFamily="18" charset="0"/>
              </a:rPr>
              <a:t>¹</a:t>
            </a:r>
            <a:r>
              <a:rPr kumimoji="0" lang="en-US" sz="5200" b="1" i="0" u="none" strike="noStrike" kern="1200" cap="none" spc="0" normalizeH="0" baseline="0" noProof="0" dirty="0">
                <a:ln>
                  <a:noFill/>
                </a:ln>
                <a:effectLst/>
                <a:uLnTx/>
                <a:uFillTx/>
                <a:latin typeface="Gill Sans Std Bold Condensed"/>
                <a:ea typeface="+mj-ea"/>
                <a:cs typeface="+mj-cs"/>
              </a:rPr>
              <a:t>, PA Moore</a:t>
            </a:r>
            <a:r>
              <a:rPr lang="en-US" sz="5200" b="1" dirty="0">
                <a:latin typeface="Perpetua" panose="02020502060401020303" pitchFamily="18" charset="0"/>
              </a:rPr>
              <a:t>¹</a:t>
            </a:r>
            <a:endParaRPr kumimoji="0" lang="en-US" sz="5200" b="1" i="0" strike="noStrike" kern="1200" cap="none" spc="0" normalizeH="0" baseline="0" noProof="0" dirty="0">
              <a:ln>
                <a:noFill/>
              </a:ln>
              <a:effectLst/>
              <a:uLnTx/>
              <a:uFillTx/>
              <a:latin typeface="Gill Sans Std Bold Condensed"/>
              <a:ea typeface="+mj-ea"/>
              <a:cs typeface="+mj-cs"/>
            </a:endParaRPr>
          </a:p>
          <a:p>
            <a:pPr algn="ctr">
              <a:spcBef>
                <a:spcPct val="0"/>
              </a:spcBef>
              <a:defRPr/>
            </a:pPr>
            <a:r>
              <a:rPr lang="en-US" sz="4400" b="1" dirty="0">
                <a:latin typeface="Perpetua" panose="02020502060401020303" pitchFamily="18" charset="0"/>
              </a:rPr>
              <a:t>¹</a:t>
            </a:r>
            <a:r>
              <a:rPr lang="en-US" sz="4100" b="1" dirty="0">
                <a:latin typeface="Gill Sans Std Bold Condensed"/>
              </a:rPr>
              <a:t>Department of Small Animal Clinical Sciences, Ophthalmology, Auburn University College of Veterinary Medicine, Auburn, AL</a:t>
            </a:r>
          </a:p>
          <a:p>
            <a:pPr marL="0" marR="0" lvl="0" indent="0" algn="ctr" defTabSz="2194560" rtl="0" eaLnBrk="1" fontAlgn="auto" latinLnBrk="0" hangingPunct="1">
              <a:lnSpc>
                <a:spcPct val="100000"/>
              </a:lnSpc>
              <a:spcBef>
                <a:spcPct val="0"/>
              </a:spcBef>
              <a:spcAft>
                <a:spcPts val="0"/>
              </a:spcAft>
              <a:buClrTx/>
              <a:buSzTx/>
              <a:buFontTx/>
              <a:buNone/>
              <a:tabLst/>
              <a:defRPr/>
            </a:pPr>
            <a:endParaRPr kumimoji="0" lang="en-US" sz="5200" b="1" i="0" u="none" strike="noStrike" kern="1200" cap="none" spc="0" normalizeH="0" baseline="0" noProof="0" dirty="0">
              <a:ln>
                <a:noFill/>
              </a:ln>
              <a:effectLst/>
              <a:uLnTx/>
              <a:uFillTx/>
              <a:latin typeface="Gill Sans Std Bold Condensed"/>
              <a:ea typeface="+mj-ea"/>
              <a:cs typeface="+mj-cs"/>
            </a:endParaRPr>
          </a:p>
        </p:txBody>
      </p:sp>
      <p:sp>
        <p:nvSpPr>
          <p:cNvPr id="35" name="Title 1"/>
          <p:cNvSpPr txBox="1">
            <a:spLocks/>
          </p:cNvSpPr>
          <p:nvPr/>
        </p:nvSpPr>
        <p:spPr>
          <a:xfrm>
            <a:off x="1300066" y="14855543"/>
            <a:ext cx="13314408" cy="157222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lang="en-US" sz="6600" dirty="0">
                <a:solidFill>
                  <a:schemeClr val="accent2">
                    <a:lumMod val="50000"/>
                    <a:lumOff val="50000"/>
                  </a:schemeClr>
                </a:solidFill>
                <a:latin typeface="Gill Sans Std Bold Condensed"/>
                <a:ea typeface="+mj-ea"/>
                <a:cs typeface="+mj-cs"/>
              </a:rPr>
              <a:t>PURPOSE</a:t>
            </a:r>
            <a:endParaRPr kumimoji="0" lang="en-US" sz="6600" b="0" i="0" u="none" strike="noStrike" kern="1200" cap="none" spc="0" normalizeH="0" baseline="0" noProof="0" dirty="0">
              <a:ln>
                <a:noFill/>
              </a:ln>
              <a:solidFill>
                <a:schemeClr val="accent2">
                  <a:lumMod val="50000"/>
                  <a:lumOff val="50000"/>
                </a:schemeClr>
              </a:solidFill>
              <a:effectLst/>
              <a:uLnTx/>
              <a:uFillTx/>
              <a:latin typeface="Gill Sans Std Bold Condensed"/>
              <a:ea typeface="+mj-ea"/>
              <a:cs typeface="+mj-cs"/>
            </a:endParaRPr>
          </a:p>
        </p:txBody>
      </p:sp>
      <p:sp>
        <p:nvSpPr>
          <p:cNvPr id="36" name="Title 1"/>
          <p:cNvSpPr txBox="1">
            <a:spLocks/>
          </p:cNvSpPr>
          <p:nvPr/>
        </p:nvSpPr>
        <p:spPr>
          <a:xfrm>
            <a:off x="1260350" y="21440649"/>
            <a:ext cx="13314408" cy="157222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6600" b="0" i="0" u="none" strike="noStrike" kern="1200" cap="none" spc="0" normalizeH="0" baseline="0" noProof="0" dirty="0">
                <a:ln>
                  <a:noFill/>
                </a:ln>
                <a:solidFill>
                  <a:schemeClr val="accent2">
                    <a:lumMod val="50000"/>
                    <a:lumOff val="50000"/>
                  </a:schemeClr>
                </a:solidFill>
                <a:effectLst/>
                <a:uLnTx/>
                <a:uFillTx/>
                <a:latin typeface="Gill Sans Std Bold Condensed"/>
                <a:ea typeface="+mj-ea"/>
                <a:cs typeface="+mj-cs"/>
              </a:rPr>
              <a:t>METHODS</a:t>
            </a:r>
          </a:p>
        </p:txBody>
      </p:sp>
      <p:sp>
        <p:nvSpPr>
          <p:cNvPr id="37" name="Title 1"/>
          <p:cNvSpPr txBox="1">
            <a:spLocks/>
          </p:cNvSpPr>
          <p:nvPr/>
        </p:nvSpPr>
        <p:spPr>
          <a:xfrm>
            <a:off x="1239589" y="5724174"/>
            <a:ext cx="13314408" cy="157222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6600" b="0" i="0" u="none" strike="noStrike" kern="1200" cap="none" spc="0" normalizeH="0" baseline="0" noProof="0" dirty="0">
                <a:ln>
                  <a:noFill/>
                </a:ln>
                <a:solidFill>
                  <a:schemeClr val="accent2">
                    <a:lumMod val="50000"/>
                    <a:lumOff val="50000"/>
                  </a:schemeClr>
                </a:solidFill>
                <a:effectLst/>
                <a:uLnTx/>
                <a:uFillTx/>
                <a:latin typeface="Gill Sans Std Bold Condensed"/>
                <a:ea typeface="+mj-ea"/>
                <a:cs typeface="+mj-cs"/>
              </a:rPr>
              <a:t>INTRODUCTION</a:t>
            </a:r>
          </a:p>
        </p:txBody>
      </p:sp>
      <p:sp>
        <p:nvSpPr>
          <p:cNvPr id="38" name="Title 1"/>
          <p:cNvSpPr txBox="1">
            <a:spLocks/>
          </p:cNvSpPr>
          <p:nvPr/>
        </p:nvSpPr>
        <p:spPr>
          <a:xfrm>
            <a:off x="29589780" y="5721412"/>
            <a:ext cx="13289412" cy="1567566"/>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6600" b="0" i="0" u="none" strike="noStrike" kern="1200" cap="none" spc="0" normalizeH="0" baseline="0" noProof="0" dirty="0">
                <a:ln>
                  <a:noFill/>
                </a:ln>
                <a:solidFill>
                  <a:schemeClr val="accent2">
                    <a:lumMod val="50000"/>
                    <a:lumOff val="50000"/>
                  </a:schemeClr>
                </a:solidFill>
                <a:effectLst/>
                <a:uLnTx/>
                <a:uFillTx/>
                <a:latin typeface="Gill Sans Std Bold Condensed"/>
                <a:ea typeface="+mj-ea"/>
                <a:cs typeface="+mj-cs"/>
              </a:rPr>
              <a:t>RESULTS</a:t>
            </a:r>
          </a:p>
        </p:txBody>
      </p:sp>
      <p:sp>
        <p:nvSpPr>
          <p:cNvPr id="39" name="Title 1"/>
          <p:cNvSpPr txBox="1">
            <a:spLocks/>
          </p:cNvSpPr>
          <p:nvPr/>
        </p:nvSpPr>
        <p:spPr>
          <a:xfrm>
            <a:off x="29660269" y="17234583"/>
            <a:ext cx="13289413" cy="197570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6600" b="0" i="0" u="none" strike="noStrike" kern="1200" cap="none" spc="0" normalizeH="0" baseline="0" noProof="0" dirty="0">
                <a:ln>
                  <a:noFill/>
                </a:ln>
                <a:solidFill>
                  <a:schemeClr val="accent2">
                    <a:lumMod val="50000"/>
                    <a:lumOff val="50000"/>
                  </a:schemeClr>
                </a:solidFill>
                <a:effectLst/>
                <a:uLnTx/>
                <a:uFillTx/>
                <a:latin typeface="Gill Sans Std Bold Condensed"/>
                <a:ea typeface="+mj-ea"/>
                <a:cs typeface="+mj-cs"/>
              </a:rPr>
              <a:t>CONCLUSION</a:t>
            </a:r>
          </a:p>
        </p:txBody>
      </p:sp>
      <p:sp>
        <p:nvSpPr>
          <p:cNvPr id="41" name="Title 1"/>
          <p:cNvSpPr txBox="1">
            <a:spLocks/>
          </p:cNvSpPr>
          <p:nvPr/>
        </p:nvSpPr>
        <p:spPr>
          <a:xfrm>
            <a:off x="15557615" y="29612713"/>
            <a:ext cx="12484741" cy="157222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6600" b="0" i="0" u="none" strike="noStrike" kern="1200" cap="none" spc="0" normalizeH="0" baseline="0" noProof="0" dirty="0">
                <a:ln>
                  <a:noFill/>
                </a:ln>
                <a:solidFill>
                  <a:schemeClr val="accent2">
                    <a:lumMod val="50000"/>
                    <a:lumOff val="50000"/>
                  </a:schemeClr>
                </a:solidFill>
                <a:effectLst/>
                <a:uLnTx/>
                <a:uFillTx/>
                <a:latin typeface="Gill Sans Std Bold Condensed"/>
                <a:ea typeface="+mj-ea"/>
                <a:cs typeface="+mj-cs"/>
              </a:rPr>
              <a:t>ACKNOWLEDGEMENTS</a:t>
            </a:r>
          </a:p>
        </p:txBody>
      </p:sp>
      <p:sp>
        <p:nvSpPr>
          <p:cNvPr id="42" name="Rectangle 41"/>
          <p:cNvSpPr/>
          <p:nvPr/>
        </p:nvSpPr>
        <p:spPr>
          <a:xfrm>
            <a:off x="15547368" y="13078296"/>
            <a:ext cx="13123514" cy="7064577"/>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Rectangle 42"/>
          <p:cNvSpPr/>
          <p:nvPr/>
        </p:nvSpPr>
        <p:spPr>
          <a:xfrm>
            <a:off x="15529728" y="20555175"/>
            <a:ext cx="13151402" cy="8264726"/>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p:cNvSpPr txBox="1"/>
          <p:nvPr/>
        </p:nvSpPr>
        <p:spPr>
          <a:xfrm>
            <a:off x="15853585" y="22180678"/>
            <a:ext cx="12484740" cy="1200329"/>
          </a:xfrm>
          <a:prstGeom prst="rect">
            <a:avLst/>
          </a:prstGeom>
          <a:noFill/>
        </p:spPr>
        <p:txBody>
          <a:bodyPr wrap="square" rtlCol="0">
            <a:spAutoFit/>
          </a:bodyPr>
          <a:lstStyle/>
          <a:p>
            <a:endParaRPr lang="en-US" sz="3600" dirty="0">
              <a:solidFill>
                <a:srgbClr val="27221B"/>
              </a:solidFill>
              <a:latin typeface="Frutiger LT Std 55 Roman"/>
            </a:endParaRPr>
          </a:p>
          <a:p>
            <a:endParaRPr lang="en-US" sz="3600" dirty="0">
              <a:solidFill>
                <a:srgbClr val="27221B"/>
              </a:solidFill>
              <a:latin typeface="Frutiger LT Std 55 Roman"/>
            </a:endParaRPr>
          </a:p>
        </p:txBody>
      </p:sp>
      <p:sp>
        <p:nvSpPr>
          <p:cNvPr id="47" name="Rounded Rectangle 46"/>
          <p:cNvSpPr/>
          <p:nvPr/>
        </p:nvSpPr>
        <p:spPr>
          <a:xfrm>
            <a:off x="156502" y="400068"/>
            <a:ext cx="43497614" cy="3146359"/>
          </a:xfrm>
          <a:prstGeom prst="roundRect">
            <a:avLst/>
          </a:prstGeom>
          <a:solidFill>
            <a:srgbClr val="010439"/>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TextBox 45"/>
          <p:cNvSpPr txBox="1"/>
          <p:nvPr/>
        </p:nvSpPr>
        <p:spPr>
          <a:xfrm>
            <a:off x="15910231" y="13458817"/>
            <a:ext cx="12458266" cy="1200329"/>
          </a:xfrm>
          <a:prstGeom prst="rect">
            <a:avLst/>
          </a:prstGeom>
          <a:noFill/>
        </p:spPr>
        <p:txBody>
          <a:bodyPr wrap="square" rtlCol="0">
            <a:spAutoFit/>
          </a:bodyPr>
          <a:lstStyle/>
          <a:p>
            <a:r>
              <a:rPr lang="en-US" sz="3600" dirty="0">
                <a:solidFill>
                  <a:srgbClr val="27221B"/>
                </a:solidFill>
                <a:latin typeface="Frutiger LT Std 55 Roman"/>
              </a:rPr>
              <a:t>INSERT Photo or chart here.</a:t>
            </a:r>
          </a:p>
          <a:p>
            <a:endParaRPr lang="en-US" sz="3600" dirty="0">
              <a:solidFill>
                <a:srgbClr val="27221B"/>
              </a:solidFill>
              <a:latin typeface="Frutiger LT Std 55 Roman"/>
            </a:endParaRPr>
          </a:p>
        </p:txBody>
      </p:sp>
      <p:sp>
        <p:nvSpPr>
          <p:cNvPr id="48" name="Title 1"/>
          <p:cNvSpPr txBox="1">
            <a:spLocks/>
          </p:cNvSpPr>
          <p:nvPr/>
        </p:nvSpPr>
        <p:spPr>
          <a:xfrm>
            <a:off x="6537719" y="920731"/>
            <a:ext cx="30781749" cy="2560547"/>
          </a:xfrm>
          <a:prstGeom prst="rect">
            <a:avLst/>
          </a:prstGeom>
        </p:spPr>
        <p:txBody>
          <a:bodyPr vert="horz" lIns="438912" tIns="219456" rIns="438912" bIns="219456" rtlCol="0" anchor="b">
            <a:normAutofit fontScale="97500"/>
          </a:bodyPr>
          <a:lstStyle>
            <a:lvl1pPr algn="l" defTabSz="2194560" rtl="0" eaLnBrk="1" latinLnBrk="0" hangingPunct="1">
              <a:spcBef>
                <a:spcPct val="0"/>
              </a:spcBef>
              <a:buNone/>
              <a:defRPr sz="19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solidFill>
                  <a:schemeClr val="bg1"/>
                </a:solidFill>
                <a:effectLst>
                  <a:glow rad="139700">
                    <a:schemeClr val="accent5">
                      <a:satMod val="175000"/>
                      <a:alpha val="40000"/>
                    </a:schemeClr>
                  </a:glow>
                </a:effectLst>
                <a:latin typeface="Gill Sans Std Shadowed"/>
              </a:rPr>
              <a:t>Investigation of Classification Accuracy and Clinical Management Trends of Corneal Ulcer Types Between General Practitioners and Ophthalmologists</a:t>
            </a:r>
          </a:p>
        </p:txBody>
      </p:sp>
      <p:pic>
        <p:nvPicPr>
          <p:cNvPr id="49" name="Picture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1637" y="587607"/>
            <a:ext cx="5066082" cy="2843378"/>
          </a:xfrm>
          <a:prstGeom prst="rect">
            <a:avLst/>
          </a:prstGeom>
        </p:spPr>
      </p:pic>
      <p:pic>
        <p:nvPicPr>
          <p:cNvPr id="52" name="Picture 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19468" y="583940"/>
            <a:ext cx="5066082" cy="2843378"/>
          </a:xfrm>
          <a:prstGeom prst="rect">
            <a:avLst/>
          </a:prstGeom>
        </p:spPr>
      </p:pic>
      <p:sp>
        <p:nvSpPr>
          <p:cNvPr id="50" name="Rectangle 49">
            <a:extLst>
              <a:ext uri="{FF2B5EF4-FFF2-40B4-BE49-F238E27FC236}">
                <a16:creationId xmlns:a16="http://schemas.microsoft.com/office/drawing/2014/main" id="{BA7B913B-9520-4F51-9DD4-3420A6FAAB93}"/>
              </a:ext>
            </a:extLst>
          </p:cNvPr>
          <p:cNvSpPr/>
          <p:nvPr/>
        </p:nvSpPr>
        <p:spPr>
          <a:xfrm>
            <a:off x="15547368" y="5487779"/>
            <a:ext cx="13123514" cy="7218502"/>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3" name="Picture 12" descr="A close up of a toy&#10;&#10;Description automatically generated">
            <a:extLst>
              <a:ext uri="{FF2B5EF4-FFF2-40B4-BE49-F238E27FC236}">
                <a16:creationId xmlns:a16="http://schemas.microsoft.com/office/drawing/2014/main" id="{6AFC0AA6-C254-47A5-BE24-A706AE4ADC76}"/>
              </a:ext>
            </a:extLst>
          </p:cNvPr>
          <p:cNvPicPr>
            <a:picLocks noChangeAspect="1"/>
          </p:cNvPicPr>
          <p:nvPr/>
        </p:nvPicPr>
        <p:blipFill>
          <a:blip r:embed="rId4"/>
          <a:stretch>
            <a:fillRect/>
          </a:stretch>
        </p:blipFill>
        <p:spPr>
          <a:xfrm>
            <a:off x="15771742" y="5703673"/>
            <a:ext cx="9723036" cy="6905849"/>
          </a:xfrm>
          <a:prstGeom prst="rect">
            <a:avLst/>
          </a:prstGeom>
        </p:spPr>
      </p:pic>
      <p:sp>
        <p:nvSpPr>
          <p:cNvPr id="15" name="TextBox 14">
            <a:extLst>
              <a:ext uri="{FF2B5EF4-FFF2-40B4-BE49-F238E27FC236}">
                <a16:creationId xmlns:a16="http://schemas.microsoft.com/office/drawing/2014/main" id="{A2A75B0E-1EBB-45AB-A074-14F57483E5DF}"/>
              </a:ext>
            </a:extLst>
          </p:cNvPr>
          <p:cNvSpPr txBox="1"/>
          <p:nvPr/>
        </p:nvSpPr>
        <p:spPr>
          <a:xfrm>
            <a:off x="25494778" y="5909837"/>
            <a:ext cx="3115626" cy="5847755"/>
          </a:xfrm>
          <a:prstGeom prst="rect">
            <a:avLst/>
          </a:prstGeom>
          <a:noFill/>
        </p:spPr>
        <p:txBody>
          <a:bodyPr wrap="square" rtlCol="0">
            <a:spAutoFit/>
          </a:bodyPr>
          <a:lstStyle/>
          <a:p>
            <a:r>
              <a:rPr lang="en-US" sz="1400" i="1" dirty="0"/>
              <a:t>Picture 1a: Superficial Corneal Ulcer, pre-fluorescein stain</a:t>
            </a:r>
          </a:p>
          <a:p>
            <a:endParaRPr lang="en-US" sz="1400" i="1" dirty="0"/>
          </a:p>
          <a:p>
            <a:r>
              <a:rPr lang="en-US" sz="1400" i="1" dirty="0"/>
              <a:t>Picture 1b: Superficial Corneal Ulcer, post-fluorescein stain</a:t>
            </a:r>
          </a:p>
          <a:p>
            <a:endParaRPr lang="en-US" sz="1800" i="1" dirty="0"/>
          </a:p>
          <a:p>
            <a:endParaRPr lang="en-US" sz="1800" i="1" dirty="0"/>
          </a:p>
          <a:p>
            <a:endParaRPr lang="en-US" sz="1800" i="1" dirty="0"/>
          </a:p>
          <a:p>
            <a:endParaRPr lang="en-US" sz="1800" i="1" dirty="0"/>
          </a:p>
          <a:p>
            <a:endParaRPr lang="en-US" sz="1800" i="1" dirty="0"/>
          </a:p>
          <a:p>
            <a:endParaRPr lang="en-US" sz="1800" i="1" dirty="0"/>
          </a:p>
          <a:p>
            <a:endParaRPr lang="en-US" sz="1800" i="1" dirty="0"/>
          </a:p>
          <a:p>
            <a:endParaRPr lang="en-US" sz="1800" i="1" dirty="0"/>
          </a:p>
          <a:p>
            <a:endParaRPr lang="en-US" sz="1800" i="1" dirty="0"/>
          </a:p>
          <a:p>
            <a:r>
              <a:rPr lang="en-US" sz="1400" i="1" dirty="0"/>
              <a:t>Picture 2a: Indolent Corneal Ulcer, pre-fluorescein stain</a:t>
            </a:r>
          </a:p>
          <a:p>
            <a:endParaRPr lang="en-US" sz="1400" i="1" dirty="0"/>
          </a:p>
          <a:p>
            <a:r>
              <a:rPr lang="en-US" sz="1400" i="1" dirty="0"/>
              <a:t>Picture 2b: Indolent Corneal Ulcer, post-fluorescein stain</a:t>
            </a:r>
          </a:p>
          <a:p>
            <a:endParaRPr lang="en-US" sz="1800" i="1" dirty="0"/>
          </a:p>
          <a:p>
            <a:endParaRPr lang="en-US" sz="1800" i="1" dirty="0"/>
          </a:p>
          <a:p>
            <a:endParaRPr lang="en-US" sz="1800" i="1" dirty="0"/>
          </a:p>
          <a:p>
            <a:endParaRPr lang="en-US" sz="1800" i="1" dirty="0"/>
          </a:p>
        </p:txBody>
      </p:sp>
      <p:pic>
        <p:nvPicPr>
          <p:cNvPr id="21" name="Picture 20" descr="A close up of food&#10;&#10;Description automatically generated">
            <a:extLst>
              <a:ext uri="{FF2B5EF4-FFF2-40B4-BE49-F238E27FC236}">
                <a16:creationId xmlns:a16="http://schemas.microsoft.com/office/drawing/2014/main" id="{AC2EDDA4-5F3F-43E1-8499-FA8E244EEA96}"/>
              </a:ext>
            </a:extLst>
          </p:cNvPr>
          <p:cNvPicPr>
            <a:picLocks noChangeAspect="1"/>
          </p:cNvPicPr>
          <p:nvPr/>
        </p:nvPicPr>
        <p:blipFill>
          <a:blip r:embed="rId5"/>
          <a:stretch>
            <a:fillRect/>
          </a:stretch>
        </p:blipFill>
        <p:spPr>
          <a:xfrm>
            <a:off x="15820721" y="13268852"/>
            <a:ext cx="9652508" cy="6703241"/>
          </a:xfrm>
          <a:prstGeom prst="rect">
            <a:avLst/>
          </a:prstGeom>
        </p:spPr>
      </p:pic>
      <p:sp>
        <p:nvSpPr>
          <p:cNvPr id="53" name="TextBox 52">
            <a:extLst>
              <a:ext uri="{FF2B5EF4-FFF2-40B4-BE49-F238E27FC236}">
                <a16:creationId xmlns:a16="http://schemas.microsoft.com/office/drawing/2014/main" id="{1DE8A319-E88E-46B7-A2DD-4953ACE74EAC}"/>
              </a:ext>
            </a:extLst>
          </p:cNvPr>
          <p:cNvSpPr txBox="1"/>
          <p:nvPr/>
        </p:nvSpPr>
        <p:spPr>
          <a:xfrm>
            <a:off x="25473229" y="13566673"/>
            <a:ext cx="3046461" cy="6709529"/>
          </a:xfrm>
          <a:prstGeom prst="rect">
            <a:avLst/>
          </a:prstGeom>
          <a:noFill/>
        </p:spPr>
        <p:txBody>
          <a:bodyPr wrap="square" rtlCol="0">
            <a:spAutoFit/>
          </a:bodyPr>
          <a:lstStyle/>
          <a:p>
            <a:r>
              <a:rPr lang="en-US" sz="1400" i="1" dirty="0"/>
              <a:t>Picture 3a: Anterior Stromal Corneal Ulcer, pre-fluorescein stain</a:t>
            </a:r>
          </a:p>
          <a:p>
            <a:endParaRPr lang="en-US" sz="1400" i="1" dirty="0"/>
          </a:p>
          <a:p>
            <a:r>
              <a:rPr lang="en-US" sz="1400" i="1" dirty="0"/>
              <a:t>Picture 3b: Anterior Stromal Corneal Ulcer, post-fluorescein stain</a:t>
            </a:r>
          </a:p>
          <a:p>
            <a:endParaRPr lang="en-US" sz="1800" i="1" dirty="0"/>
          </a:p>
          <a:p>
            <a:endParaRPr lang="en-US" sz="1800" i="1" dirty="0"/>
          </a:p>
          <a:p>
            <a:endParaRPr lang="en-US" sz="1800" i="1" dirty="0"/>
          </a:p>
          <a:p>
            <a:endParaRPr lang="en-US" sz="1800" i="1" dirty="0"/>
          </a:p>
          <a:p>
            <a:endParaRPr lang="en-US" sz="1800" i="1" dirty="0"/>
          </a:p>
          <a:p>
            <a:endParaRPr lang="en-US" sz="1800" i="1" dirty="0"/>
          </a:p>
          <a:p>
            <a:endParaRPr lang="en-US" sz="1800" i="1" dirty="0"/>
          </a:p>
          <a:p>
            <a:endParaRPr lang="en-US" sz="1800" i="1" dirty="0"/>
          </a:p>
          <a:p>
            <a:endParaRPr lang="en-US" sz="1800" i="1" dirty="0"/>
          </a:p>
          <a:p>
            <a:r>
              <a:rPr lang="en-US" sz="1400" i="1" dirty="0"/>
              <a:t>Picture 4a: Deep Stromal Corneal Ulcer, pre-fluorescein stain</a:t>
            </a:r>
          </a:p>
          <a:p>
            <a:endParaRPr lang="en-US" sz="1400" i="1" dirty="0"/>
          </a:p>
          <a:p>
            <a:r>
              <a:rPr lang="en-US" sz="1400" i="1" dirty="0"/>
              <a:t>Picture 4b: Deep Stromal Corneal Ulcer, post-fluorescein stain</a:t>
            </a:r>
          </a:p>
          <a:p>
            <a:endParaRPr lang="en-US" sz="1800" i="1" dirty="0"/>
          </a:p>
          <a:p>
            <a:endParaRPr lang="en-US" sz="1800" i="1" dirty="0"/>
          </a:p>
          <a:p>
            <a:endParaRPr lang="en-US" sz="1800" i="1" dirty="0"/>
          </a:p>
          <a:p>
            <a:endParaRPr lang="en-US" sz="1800" i="1" dirty="0"/>
          </a:p>
        </p:txBody>
      </p:sp>
      <p:graphicFrame>
        <p:nvGraphicFramePr>
          <p:cNvPr id="27" name="Chart 26">
            <a:extLst>
              <a:ext uri="{FF2B5EF4-FFF2-40B4-BE49-F238E27FC236}">
                <a16:creationId xmlns:a16="http://schemas.microsoft.com/office/drawing/2014/main" id="{6D0F68BA-03A1-4F44-ABDD-A9F350C887A3}"/>
              </a:ext>
            </a:extLst>
          </p:cNvPr>
          <p:cNvGraphicFramePr/>
          <p:nvPr>
            <p:extLst>
              <p:ext uri="{D42A27DB-BD31-4B8C-83A1-F6EECF244321}">
                <p14:modId xmlns:p14="http://schemas.microsoft.com/office/powerpoint/2010/main" val="64433822"/>
              </p:ext>
            </p:extLst>
          </p:nvPr>
        </p:nvGraphicFramePr>
        <p:xfrm>
          <a:off x="15910231" y="20859974"/>
          <a:ext cx="11990157" cy="7959927"/>
        </p:xfrm>
        <a:graphic>
          <a:graphicData uri="http://schemas.openxmlformats.org/drawingml/2006/chart">
            <c:chart xmlns:c="http://schemas.openxmlformats.org/drawingml/2006/chart" xmlns:r="http://schemas.openxmlformats.org/officeDocument/2006/relationships" r:id="rId6"/>
          </a:graphicData>
        </a:graphic>
      </p:graphicFrame>
      <p:sp>
        <p:nvSpPr>
          <p:cNvPr id="44" name="Rectangle 43">
            <a:extLst>
              <a:ext uri="{FF2B5EF4-FFF2-40B4-BE49-F238E27FC236}">
                <a16:creationId xmlns:a16="http://schemas.microsoft.com/office/drawing/2014/main" id="{A08E1D49-BF4F-4635-972F-C37BB8995F1C}"/>
              </a:ext>
            </a:extLst>
          </p:cNvPr>
          <p:cNvSpPr/>
          <p:nvPr/>
        </p:nvSpPr>
        <p:spPr>
          <a:xfrm>
            <a:off x="29265923" y="27405369"/>
            <a:ext cx="13999042" cy="4592300"/>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ounded Rectangle 22">
            <a:extLst>
              <a:ext uri="{FF2B5EF4-FFF2-40B4-BE49-F238E27FC236}">
                <a16:creationId xmlns:a16="http://schemas.microsoft.com/office/drawing/2014/main" id="{35AF0A31-20A2-4F54-80BF-E581603B5AB7}"/>
              </a:ext>
            </a:extLst>
          </p:cNvPr>
          <p:cNvSpPr/>
          <p:nvPr/>
        </p:nvSpPr>
        <p:spPr>
          <a:xfrm>
            <a:off x="29569012" y="27618753"/>
            <a:ext cx="13289413" cy="1572221"/>
          </a:xfrm>
          <a:prstGeom prst="roundRect">
            <a:avLst/>
          </a:prstGeom>
          <a:solidFill>
            <a:srgbClr val="010439"/>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CBA6C4C9-30B8-4DC7-AFA3-7999A2748ACD}"/>
              </a:ext>
            </a:extLst>
          </p:cNvPr>
          <p:cNvSpPr txBox="1"/>
          <p:nvPr/>
        </p:nvSpPr>
        <p:spPr>
          <a:xfrm>
            <a:off x="29569012" y="29404359"/>
            <a:ext cx="13289413" cy="2246769"/>
          </a:xfrm>
          <a:prstGeom prst="rect">
            <a:avLst/>
          </a:prstGeom>
          <a:noFill/>
        </p:spPr>
        <p:txBody>
          <a:bodyPr wrap="square" rtlCol="0">
            <a:spAutoFit/>
          </a:bodyPr>
          <a:lstStyle/>
          <a:p>
            <a:r>
              <a:rPr lang="en-US" sz="2000" dirty="0"/>
              <a:t>Martin, Charles L, et al. </a:t>
            </a:r>
            <a:r>
              <a:rPr lang="en-US" sz="2000" i="1" dirty="0"/>
              <a:t>Ophthalmic Disease in Veterinary Medicine</a:t>
            </a:r>
            <a:r>
              <a:rPr lang="en-US" sz="2000" dirty="0"/>
              <a:t>. 2nd ed., CRC Press, 2018.</a:t>
            </a:r>
          </a:p>
          <a:p>
            <a:endParaRPr lang="en-US" sz="2000" dirty="0"/>
          </a:p>
          <a:p>
            <a:r>
              <a:rPr lang="en-US" sz="2000" dirty="0"/>
              <a:t>Moore PA. Diagnosis and management of chronic corneal epithelial defects (indolent corneal ulcerations). </a:t>
            </a:r>
            <a:r>
              <a:rPr lang="en-US" sz="2000" i="1" dirty="0"/>
              <a:t>Clin Tech Small </a:t>
            </a:r>
            <a:r>
              <a:rPr lang="en-US" sz="2000" i="1" dirty="0" err="1"/>
              <a:t>Anim</a:t>
            </a:r>
            <a:r>
              <a:rPr lang="en-US" sz="2000" i="1" dirty="0"/>
              <a:t> </a:t>
            </a:r>
            <a:r>
              <a:rPr lang="en-US" sz="2000" i="1" dirty="0" err="1"/>
              <a:t>Pract</a:t>
            </a:r>
            <a:r>
              <a:rPr lang="en-US" sz="2000" dirty="0"/>
              <a:t>. 2003;18(3):168-177. doi:10.1016/s1096-2867(03)90013-2</a:t>
            </a:r>
          </a:p>
          <a:p>
            <a:endParaRPr lang="en-US" sz="2000" dirty="0"/>
          </a:p>
          <a:p>
            <a:r>
              <a:rPr lang="en-US" sz="2000" dirty="0" err="1"/>
              <a:t>Wilkie</a:t>
            </a:r>
            <a:r>
              <a:rPr lang="en-US" sz="2000" dirty="0"/>
              <a:t> DA, Whittaker C. Surgery of the cornea. </a:t>
            </a:r>
            <a:r>
              <a:rPr lang="en-US" sz="2000" i="1" dirty="0"/>
              <a:t>Vet Clin North Am Small </a:t>
            </a:r>
            <a:r>
              <a:rPr lang="en-US" sz="2000" i="1" dirty="0" err="1"/>
              <a:t>Anim</a:t>
            </a:r>
            <a:r>
              <a:rPr lang="en-US" sz="2000" i="1" dirty="0"/>
              <a:t> </a:t>
            </a:r>
            <a:r>
              <a:rPr lang="en-US" sz="2000" i="1" dirty="0" err="1"/>
              <a:t>Pract</a:t>
            </a:r>
            <a:r>
              <a:rPr lang="en-US" sz="2000" dirty="0"/>
              <a:t>. 1997;27(5):1067-1107. doi:10.1016/s0195-5616(97)50104-5</a:t>
            </a:r>
            <a:endParaRPr lang="en-US" sz="2000" dirty="0">
              <a:solidFill>
                <a:srgbClr val="27221B"/>
              </a:solidFill>
              <a:latin typeface="Frutiger LT Std 55 Roman"/>
            </a:endParaRPr>
          </a:p>
        </p:txBody>
      </p:sp>
      <p:sp>
        <p:nvSpPr>
          <p:cNvPr id="55" name="Title 1">
            <a:extLst>
              <a:ext uri="{FF2B5EF4-FFF2-40B4-BE49-F238E27FC236}">
                <a16:creationId xmlns:a16="http://schemas.microsoft.com/office/drawing/2014/main" id="{AFB8F007-8481-47B4-92B8-875CCAF3433F}"/>
              </a:ext>
            </a:extLst>
          </p:cNvPr>
          <p:cNvSpPr txBox="1">
            <a:spLocks/>
          </p:cNvSpPr>
          <p:nvPr/>
        </p:nvSpPr>
        <p:spPr>
          <a:xfrm>
            <a:off x="29298071" y="27785878"/>
            <a:ext cx="13289413" cy="157222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lang="en-US" sz="6600" dirty="0">
                <a:solidFill>
                  <a:schemeClr val="accent2">
                    <a:lumMod val="50000"/>
                    <a:lumOff val="50000"/>
                  </a:schemeClr>
                </a:solidFill>
                <a:latin typeface="Gill Sans Std Bold Condensed"/>
                <a:ea typeface="+mj-ea"/>
                <a:cs typeface="+mj-cs"/>
              </a:rPr>
              <a:t>REFERENCES</a:t>
            </a:r>
            <a:endParaRPr kumimoji="0" lang="en-US" sz="6600" b="0" i="0" u="none" strike="noStrike" kern="1200" cap="none" spc="0" normalizeH="0" baseline="0" noProof="0" dirty="0">
              <a:ln>
                <a:noFill/>
              </a:ln>
              <a:solidFill>
                <a:schemeClr val="accent2">
                  <a:lumMod val="50000"/>
                  <a:lumOff val="50000"/>
                </a:schemeClr>
              </a:solidFill>
              <a:effectLst/>
              <a:uLnTx/>
              <a:uFillTx/>
              <a:latin typeface="Gill Sans Std Bold Condensed"/>
              <a:ea typeface="+mj-ea"/>
              <a:cs typeface="+mj-cs"/>
            </a:endParaRPr>
          </a:p>
        </p:txBody>
      </p:sp>
    </p:spTree>
  </p:cSld>
  <p:clrMapOvr>
    <a:masterClrMapping/>
  </p:clrMapOvr>
</p:sld>
</file>

<file path=ppt/theme/theme1.xml><?xml version="1.0" encoding="utf-8"?>
<a:theme xmlns:a="http://schemas.openxmlformats.org/drawingml/2006/main" name="Summer">
  <a:themeElements>
    <a:clrScheme name="Custom 1">
      <a:dk1>
        <a:sysClr val="windowText" lastClr="000000"/>
      </a:dk1>
      <a:lt1>
        <a:sysClr val="window" lastClr="FFFFFF"/>
      </a:lt1>
      <a:dk2>
        <a:srgbClr val="C86808"/>
      </a:dk2>
      <a:lt2>
        <a:srgbClr val="F1BD73"/>
      </a:lt2>
      <a:accent1>
        <a:srgbClr val="438585"/>
      </a:accent1>
      <a:accent2>
        <a:srgbClr val="204040"/>
      </a:accent2>
      <a:accent3>
        <a:srgbClr val="FEF1C9"/>
      </a:accent3>
      <a:accent4>
        <a:srgbClr val="F5D3A2"/>
      </a:accent4>
      <a:accent5>
        <a:srgbClr val="B14600"/>
      </a:accent5>
      <a:accent6>
        <a:srgbClr val="762F00"/>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TC101972873[[fn=Summer]]</Template>
  <TotalTime>1516</TotalTime>
  <Words>791</Words>
  <Application>Microsoft Office PowerPoint</Application>
  <PresentationFormat>Custom</PresentationFormat>
  <Paragraphs>58</Paragraphs>
  <Slides>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Calibri</vt:lpstr>
      <vt:lpstr>Courier New</vt:lpstr>
      <vt:lpstr>Frutiger LT Std 55 Roman</vt:lpstr>
      <vt:lpstr>Gill Sans Std Bold Condensed</vt:lpstr>
      <vt:lpstr>Gill Sans Std Shadowed</vt:lpstr>
      <vt:lpstr>Perpetua</vt:lpstr>
      <vt:lpstr>Verdana</vt:lpstr>
      <vt:lpstr>Wingdings 2</vt:lpstr>
      <vt:lpstr>Summer</vt:lpstr>
      <vt:lpstr>PowerPoint Presentation</vt:lpstr>
    </vt:vector>
  </TitlesOfParts>
  <Company>Auburn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Cloning of the Feline Renal Dopamine D1 Receptor</dc:title>
  <dc:creator>Kristen West</dc:creator>
  <cp:lastModifiedBy>Sarah Hoke</cp:lastModifiedBy>
  <cp:revision>103</cp:revision>
  <dcterms:created xsi:type="dcterms:W3CDTF">2011-03-10T16:06:45Z</dcterms:created>
  <dcterms:modified xsi:type="dcterms:W3CDTF">2020-08-20T21:30:02Z</dcterms:modified>
</cp:coreProperties>
</file>