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9" r:id="rId3"/>
    <p:sldId id="260" r:id="rId4"/>
    <p:sldId id="262" r:id="rId5"/>
    <p:sldId id="263" r:id="rId6"/>
    <p:sldId id="264"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A3A116-B762-4253-B57E-4BD449DDF9B8}" v="245" dt="2020-10-29T15:47:14.771"/>
    <p1510:client id="{CC410FD8-BC16-48B4-8BD1-5A8F68B8BD84}" v="18" dt="2020-10-29T16:02:42.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61" d="100"/>
          <a:sy n="61" d="100"/>
        </p:scale>
        <p:origin x="88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DD0D0-AC63-45C4-A254-1ADEF96C0E09}"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08DFE-4C0B-4DE4-BFB6-ADB5808640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77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7DD0D0-AC63-45C4-A254-1ADEF96C0E09}"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13402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7DD0D0-AC63-45C4-A254-1ADEF96C0E09}"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08DFE-4C0B-4DE4-BFB6-ADB5808640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778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7DD0D0-AC63-45C4-A254-1ADEF96C0E09}"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3897638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7DD0D0-AC63-45C4-A254-1ADEF96C0E09}"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4021472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7DD0D0-AC63-45C4-A254-1ADEF96C0E09}" type="datetimeFigureOut">
              <a:rPr lang="en-US" smtClean="0"/>
              <a:t>10/29/2020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38102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47DD0D0-AC63-45C4-A254-1ADEF96C0E09}" type="datetimeFigureOut">
              <a:rPr lang="en-US" smtClean="0"/>
              <a:t>10/29/2020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3960307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47DD0D0-AC63-45C4-A254-1ADEF96C0E09}" type="datetimeFigureOut">
              <a:rPr lang="en-US" smtClean="0"/>
              <a:t>10/29/2020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C08DFE-4C0B-4DE4-BFB6-ADB5808640F0}" type="slidenum">
              <a:rPr lang="en-US" smtClean="0"/>
              <a:t>‹#›</a:t>
            </a:fld>
            <a:endParaRPr lang="en-US"/>
          </a:p>
        </p:txBody>
      </p:sp>
    </p:spTree>
    <p:extLst>
      <p:ext uri="{BB962C8B-B14F-4D97-AF65-F5344CB8AC3E}">
        <p14:creationId xmlns:p14="http://schemas.microsoft.com/office/powerpoint/2010/main" val="287697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7DD0D0-AC63-45C4-A254-1ADEF96C0E09}"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399040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7DD0D0-AC63-45C4-A254-1ADEF96C0E09}"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78042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7DD0D0-AC63-45C4-A254-1ADEF96C0E09}"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08DFE-4C0B-4DE4-BFB6-ADB5808640F0}" type="slidenum">
              <a:rPr lang="en-US" smtClean="0"/>
              <a:t>‹#›</a:t>
            </a:fld>
            <a:endParaRPr lang="en-US"/>
          </a:p>
        </p:txBody>
      </p:sp>
    </p:spTree>
    <p:extLst>
      <p:ext uri="{BB962C8B-B14F-4D97-AF65-F5344CB8AC3E}">
        <p14:creationId xmlns:p14="http://schemas.microsoft.com/office/powerpoint/2010/main" val="2077381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47DD0D0-AC63-45C4-A254-1ADEF96C0E09}" type="datetimeFigureOut">
              <a:rPr lang="en-US" smtClean="0"/>
              <a:t>10/29/2020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6C08DFE-4C0B-4DE4-BFB6-ADB5808640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2141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522387"/>
            <a:ext cx="5554266" cy="653143"/>
          </a:xfrm>
          <a:solidFill>
            <a:srgbClr val="0070C0"/>
          </a:solidFill>
        </p:spPr>
        <p:txBody>
          <a:bodyPr>
            <a:normAutofit fontScale="90000"/>
          </a:bodyPr>
          <a:lstStyle/>
          <a:p>
            <a:pPr algn="ctr"/>
            <a:r>
              <a:rPr lang="en-US" sz="4000" b="1" dirty="0">
                <a:solidFill>
                  <a:schemeClr val="bg1"/>
                </a:solidFill>
                <a:latin typeface="Verdana" panose="020B0604030504040204" pitchFamily="34" charset="0"/>
                <a:ea typeface="Verdana" panose="020B0604030504040204" pitchFamily="34" charset="0"/>
              </a:rPr>
              <a:t>Poster presentation</a:t>
            </a:r>
          </a:p>
        </p:txBody>
      </p:sp>
      <p:sp>
        <p:nvSpPr>
          <p:cNvPr id="4" name="Rectangle 3"/>
          <p:cNvSpPr/>
          <p:nvPr/>
        </p:nvSpPr>
        <p:spPr>
          <a:xfrm>
            <a:off x="3457303" y="1978268"/>
            <a:ext cx="7788294" cy="1859152"/>
          </a:xfrm>
          <a:prstGeom prst="rect">
            <a:avLst/>
          </a:prstGeom>
        </p:spPr>
        <p:txBody>
          <a:bodyPr wrap="square">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Elucidation of Canine Adenovirus type 2 tropism</a:t>
            </a:r>
          </a:p>
        </p:txBody>
      </p:sp>
      <p:sp>
        <p:nvSpPr>
          <p:cNvPr id="6" name="TextBox 5"/>
          <p:cNvSpPr txBox="1"/>
          <p:nvPr/>
        </p:nvSpPr>
        <p:spPr>
          <a:xfrm>
            <a:off x="1175657" y="4519749"/>
            <a:ext cx="2281646" cy="1001485"/>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TextBox 6"/>
          <p:cNvSpPr txBox="1"/>
          <p:nvPr/>
        </p:nvSpPr>
        <p:spPr>
          <a:xfrm flipH="1">
            <a:off x="661095" y="4789753"/>
            <a:ext cx="1041725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Madison D Hogans</a:t>
            </a:r>
            <a:r>
              <a:rPr kumimoji="0" lang="en-US" sz="1800" b="1" i="0" u="sng"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1</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Will Kretzschmar</a:t>
            </a:r>
            <a:r>
              <a:rPr kumimoji="0" lang="en-US" sz="1800" b="0" i="0" u="none"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1</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mn-cs"/>
              </a:rPr>
              <a:t>Payal</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Agarwal</a:t>
            </a:r>
            <a:r>
              <a:rPr kumimoji="0" lang="en-US" sz="1800" b="0" i="0" u="none"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1, 2</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Bruce F Smith</a:t>
            </a:r>
            <a:r>
              <a:rPr kumimoji="0" lang="en-US" sz="1800" b="0" i="0" u="none"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1, 2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1</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Scott Ritchey Research Center, College of Veterinary Medicine, Auburn University, 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Verdana" panose="020B0604030504040204" pitchFamily="34" charset="0"/>
                <a:ea typeface="Verdana" panose="020B0604030504040204" pitchFamily="34" charset="0"/>
                <a:cs typeface="+mn-cs"/>
              </a:rPr>
              <a:t>2</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Department of Pathobiology, College of Veterinary Medicine, Auburn University, AL</a:t>
            </a:r>
          </a:p>
        </p:txBody>
      </p:sp>
      <p:pic>
        <p:nvPicPr>
          <p:cNvPr id="10" name="Picture 9" descr="Map&#10;&#10;Description automatically generated">
            <a:extLst>
              <a:ext uri="{FF2B5EF4-FFF2-40B4-BE49-F238E27FC236}">
                <a16:creationId xmlns:a16="http://schemas.microsoft.com/office/drawing/2014/main" id="{EBEBDD93-2032-476E-9EA7-BCE53F3B290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303" y="378372"/>
            <a:ext cx="1828800" cy="3643797"/>
          </a:xfrm>
          <a:prstGeom prst="rect">
            <a:avLst/>
          </a:prstGeom>
          <a:noFill/>
          <a:ln>
            <a:noFill/>
          </a:ln>
        </p:spPr>
      </p:pic>
    </p:spTree>
    <p:extLst>
      <p:ext uri="{BB962C8B-B14F-4D97-AF65-F5344CB8AC3E}">
        <p14:creationId xmlns:p14="http://schemas.microsoft.com/office/powerpoint/2010/main" val="48871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03D3AC-A2D6-42BE-BB31-721AEC23E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C2936C-D4A2-4723-8C80-D965F9D88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77EC41A-02F0-4318-84C3-11EA87434C8B}"/>
              </a:ext>
            </a:extLst>
          </p:cNvPr>
          <p:cNvSpPr>
            <a:spLocks noGrp="1"/>
          </p:cNvSpPr>
          <p:nvPr>
            <p:ph type="title"/>
          </p:nvPr>
        </p:nvSpPr>
        <p:spPr>
          <a:xfrm>
            <a:off x="1097280" y="516835"/>
            <a:ext cx="5977937" cy="1666501"/>
          </a:xfrm>
        </p:spPr>
        <p:txBody>
          <a:bodyPr>
            <a:normAutofit/>
          </a:bodyPr>
          <a:lstStyle/>
          <a:p>
            <a:r>
              <a:rPr lang="en-US" sz="4000" dirty="0">
                <a:solidFill>
                  <a:srgbClr val="FFFFFF"/>
                </a:solidFill>
                <a:latin typeface="Verdana" panose="020B0604030504040204" pitchFamily="34" charset="0"/>
                <a:ea typeface="Verdana" panose="020B0604030504040204" pitchFamily="34" charset="0"/>
              </a:rPr>
              <a:t>The Importance of Gene Therapy</a:t>
            </a:r>
          </a:p>
        </p:txBody>
      </p:sp>
      <p:sp>
        <p:nvSpPr>
          <p:cNvPr id="3" name="Content Placeholder 2">
            <a:extLst>
              <a:ext uri="{FF2B5EF4-FFF2-40B4-BE49-F238E27FC236}">
                <a16:creationId xmlns:a16="http://schemas.microsoft.com/office/drawing/2014/main" id="{9C643E53-92BC-49E5-8D6E-EF0A4264B99D}"/>
              </a:ext>
            </a:extLst>
          </p:cNvPr>
          <p:cNvSpPr>
            <a:spLocks noGrp="1"/>
          </p:cNvSpPr>
          <p:nvPr>
            <p:ph idx="1"/>
          </p:nvPr>
        </p:nvSpPr>
        <p:spPr>
          <a:xfrm>
            <a:off x="1097279" y="2236304"/>
            <a:ext cx="5977938" cy="3652667"/>
          </a:xfrm>
        </p:spPr>
        <p:txBody>
          <a:bodyPr vert="horz" lIns="0" tIns="45720" rIns="0" bIns="45720" rtlCol="0" anchor="t">
            <a:normAutofit/>
          </a:bodyPr>
          <a:lstStyle/>
          <a:p>
            <a:pPr>
              <a:buFont typeface="Arial" panose="020B0604020202020204" pitchFamily="34" charset="0"/>
              <a:buChar char="•"/>
            </a:pPr>
            <a:r>
              <a:rPr lang="en-US" sz="1800" dirty="0">
                <a:solidFill>
                  <a:srgbClr val="FFFFFF"/>
                </a:solidFill>
                <a:latin typeface="Verdana"/>
                <a:ea typeface="Verdana"/>
              </a:rPr>
              <a:t>Gene therapy is the transfer of genetic material into target cells for the purpose of gene expression or editing</a:t>
            </a:r>
          </a:p>
          <a:p>
            <a:pPr>
              <a:buFont typeface="Arial" panose="020B0604020202020204" pitchFamily="34" charset="0"/>
              <a:buChar char="•"/>
            </a:pPr>
            <a:r>
              <a:rPr lang="en-US" sz="1800" dirty="0">
                <a:solidFill>
                  <a:srgbClr val="FFFFFF"/>
                </a:solidFill>
                <a:latin typeface="Verdana"/>
                <a:ea typeface="Verdana"/>
              </a:rPr>
              <a:t>Gene therapy is used to treat many diseases such as cancer, cystic fibrosis, diabetes, and hemophilia </a:t>
            </a:r>
            <a:endParaRPr lang="en-US" sz="1800" dirty="0">
              <a:solidFill>
                <a:srgbClr val="FFFFFF"/>
              </a:solidFill>
              <a:latin typeface="Verdana" panose="020B0604030504040204" pitchFamily="34" charset="0"/>
              <a:ea typeface="Verdana" panose="020B0604030504040204" pitchFamily="34" charset="0"/>
            </a:endParaRPr>
          </a:p>
          <a:p>
            <a:pPr>
              <a:buFont typeface="Arial" panose="020B0604020202020204" pitchFamily="34" charset="0"/>
              <a:buChar char="•"/>
            </a:pPr>
            <a:r>
              <a:rPr lang="en-US" sz="1800" dirty="0">
                <a:solidFill>
                  <a:srgbClr val="FFFFFF"/>
                </a:solidFill>
                <a:latin typeface="Verdana"/>
                <a:ea typeface="Verdana"/>
              </a:rPr>
              <a:t>The natural tropism of a virus can be modified to transduce specific cells or deliver genes to targeted cells</a:t>
            </a:r>
          </a:p>
          <a:p>
            <a:pPr>
              <a:buFont typeface="Arial" panose="020B0604020202020204" pitchFamily="34" charset="0"/>
              <a:buChar char="•"/>
            </a:pPr>
            <a:r>
              <a:rPr lang="en-US" sz="1800" dirty="0">
                <a:solidFill>
                  <a:srgbClr val="FFFFFF"/>
                </a:solidFill>
                <a:latin typeface="Verdana"/>
                <a:ea typeface="Verdana"/>
              </a:rPr>
              <a:t>Adenoviral vectors, especially human adenovirus Ad5, are excellent contenders for Gene Therapy</a:t>
            </a:r>
          </a:p>
        </p:txBody>
      </p:sp>
      <p:sp>
        <p:nvSpPr>
          <p:cNvPr id="13" name="Rectangle 12">
            <a:extLst>
              <a:ext uri="{FF2B5EF4-FFF2-40B4-BE49-F238E27FC236}">
                <a16:creationId xmlns:a16="http://schemas.microsoft.com/office/drawing/2014/main" id="{F43B1563-5A5C-4D22-8200-BC0FB51AC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descr="Map&#10;&#10;Description automatically generated">
            <a:extLst>
              <a:ext uri="{FF2B5EF4-FFF2-40B4-BE49-F238E27FC236}">
                <a16:creationId xmlns:a16="http://schemas.microsoft.com/office/drawing/2014/main" id="{EA78D5E3-1D34-EA44-8280-5C5E1956E745}"/>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8665462" y="630202"/>
            <a:ext cx="2467292" cy="5575804"/>
          </a:xfrm>
          <a:prstGeom prst="rect">
            <a:avLst/>
          </a:prstGeom>
          <a:noFill/>
        </p:spPr>
      </p:pic>
    </p:spTree>
    <p:extLst>
      <p:ext uri="{BB962C8B-B14F-4D97-AF65-F5344CB8AC3E}">
        <p14:creationId xmlns:p14="http://schemas.microsoft.com/office/powerpoint/2010/main" val="174580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C07A7E-3FA3-4622-A988-95B76CD066E7}"/>
              </a:ext>
            </a:extLst>
          </p:cNvPr>
          <p:cNvSpPr>
            <a:spLocks noGrp="1"/>
          </p:cNvSpPr>
          <p:nvPr>
            <p:ph type="title"/>
          </p:nvPr>
        </p:nvSpPr>
        <p:spPr>
          <a:xfrm>
            <a:off x="965030" y="963997"/>
            <a:ext cx="3254691" cy="4938361"/>
          </a:xfrm>
        </p:spPr>
        <p:txBody>
          <a:bodyPr anchor="ctr">
            <a:normAutofit/>
          </a:bodyPr>
          <a:lstStyle/>
          <a:p>
            <a:pPr algn="r"/>
            <a:r>
              <a:rPr lang="en-US" sz="4400" dirty="0">
                <a:latin typeface="Verdana" panose="020B0604030504040204" pitchFamily="34" charset="0"/>
                <a:ea typeface="Verdana" panose="020B0604030504040204" pitchFamily="34" charset="0"/>
              </a:rPr>
              <a:t>Human Adenovirus (AD5)</a:t>
            </a:r>
          </a:p>
        </p:txBody>
      </p:sp>
      <p:cxnSp>
        <p:nvCxnSpPr>
          <p:cNvPr id="31" name="Straight Connector 30">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A57969-46F0-4D9A-85FF-EF3F791F1375}"/>
              </a:ext>
            </a:extLst>
          </p:cNvPr>
          <p:cNvSpPr>
            <a:spLocks noGrp="1"/>
          </p:cNvSpPr>
          <p:nvPr>
            <p:ph idx="1"/>
          </p:nvPr>
        </p:nvSpPr>
        <p:spPr>
          <a:xfrm>
            <a:off x="5134882" y="963507"/>
            <a:ext cx="6135097" cy="4938851"/>
          </a:xfrm>
        </p:spPr>
        <p:txBody>
          <a:bodyPr anchor="ctr">
            <a:normAutofit/>
          </a:bodyPr>
          <a:lstStyle/>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Ad5 based vectors are most commonly used due to high transduction-efficiency, larger payload, easy genetic manipulation, nearly ubiquitous tropism, and non-integration into the host genome</a:t>
            </a:r>
            <a:endParaRPr lang="en-US" sz="1800" dirty="0">
              <a:effectLst/>
              <a:latin typeface="Verdana" panose="020B0604030504040204" pitchFamily="34" charset="0"/>
              <a:ea typeface="Verdana" panose="020B0604030504040204" pitchFamily="34" charset="0"/>
            </a:endParaRPr>
          </a:p>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Ad5 attach to cells by the cell surface coxsackie and adenovirus receptor (CAR) and internalizes using cell surface integrin ((avb5, avb3) or major histocompatibility complex class I (MHC-I) </a:t>
            </a:r>
          </a:p>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AD5 tropism, delivery mechanism, and expression parameters can easily be modified</a:t>
            </a:r>
            <a:endParaRPr lang="en-US" sz="1800" dirty="0">
              <a:latin typeface="Verdana" panose="020B0604030504040204" pitchFamily="34" charset="0"/>
              <a:ea typeface="Verdana" panose="020B0604030504040204" pitchFamily="34" charset="0"/>
              <a:cs typeface="Calibri" panose="020F0502020204030204"/>
            </a:endParaRPr>
          </a:p>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However, Ad5 based vectors fail to infect a variety of cells due to low CAR or cell surface integrin expression, including some neuronal cell subtypes, cells of lymphocyte origin, and some highly malignant cells (e.g. ovarian, colorectal, lung, prostate, breast,  and bladder cancer)</a:t>
            </a:r>
            <a:endParaRPr lang="en-US" sz="1800" dirty="0">
              <a:latin typeface="Verdana" panose="020B0604030504040204" pitchFamily="34" charset="0"/>
              <a:ea typeface="Verdana" panose="020B0604030504040204" pitchFamily="34" charset="0"/>
              <a:cs typeface="Calibri"/>
            </a:endParaRPr>
          </a:p>
        </p:txBody>
      </p:sp>
    </p:spTree>
    <p:extLst>
      <p:ext uri="{BB962C8B-B14F-4D97-AF65-F5344CB8AC3E}">
        <p14:creationId xmlns:p14="http://schemas.microsoft.com/office/powerpoint/2010/main" val="2393798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03D3AC-A2D6-42BE-BB31-721AEC23E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71C2936C-D4A2-4723-8C80-D965F9D88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2A4D2B7-8CEE-405A-B604-D681605B3532}"/>
              </a:ext>
            </a:extLst>
          </p:cNvPr>
          <p:cNvSpPr>
            <a:spLocks noGrp="1"/>
          </p:cNvSpPr>
          <p:nvPr>
            <p:ph type="title"/>
          </p:nvPr>
        </p:nvSpPr>
        <p:spPr>
          <a:xfrm>
            <a:off x="1097279" y="284902"/>
            <a:ext cx="5977937" cy="1666501"/>
          </a:xfrm>
        </p:spPr>
        <p:txBody>
          <a:bodyPr>
            <a:normAutofit/>
          </a:bodyPr>
          <a:lstStyle/>
          <a:p>
            <a:r>
              <a:rPr lang="en-US" sz="4000" dirty="0">
                <a:solidFill>
                  <a:srgbClr val="FFFFFF"/>
                </a:solidFill>
                <a:latin typeface="Verdana" panose="020B0604030504040204" pitchFamily="34" charset="0"/>
                <a:ea typeface="Verdana" panose="020B0604030504040204" pitchFamily="34" charset="0"/>
              </a:rPr>
              <a:t>Canine Adenovirus type 2 (CAV2)</a:t>
            </a:r>
          </a:p>
        </p:txBody>
      </p:sp>
      <p:sp>
        <p:nvSpPr>
          <p:cNvPr id="3" name="Content Placeholder 2">
            <a:extLst>
              <a:ext uri="{FF2B5EF4-FFF2-40B4-BE49-F238E27FC236}">
                <a16:creationId xmlns:a16="http://schemas.microsoft.com/office/drawing/2014/main" id="{C619E5F7-B88C-4C24-B79F-7F00EF2F68EC}"/>
              </a:ext>
            </a:extLst>
          </p:cNvPr>
          <p:cNvSpPr>
            <a:spLocks noGrp="1"/>
          </p:cNvSpPr>
          <p:nvPr>
            <p:ph idx="1"/>
          </p:nvPr>
        </p:nvSpPr>
        <p:spPr>
          <a:xfrm>
            <a:off x="429064" y="2013566"/>
            <a:ext cx="6646153" cy="4655458"/>
          </a:xfrm>
        </p:spPr>
        <p:txBody>
          <a:bodyPr vert="horz" lIns="0" tIns="45720" rIns="0" bIns="45720" rtlCol="0" anchor="t">
            <a:noAutofit/>
          </a:bodyPr>
          <a:lstStyle/>
          <a:p>
            <a:pPr marR="0" lvl="0" defTabSz="914400" rtl="0" eaLnBrk="0" fontAlgn="base" latinLnBrk="0" hangingPunct="0">
              <a:lnSpc>
                <a:spcPct val="110000"/>
              </a:lnSpc>
              <a:buClrTx/>
              <a:buSzTx/>
              <a:buFont typeface="Arial" panose="020B0604020202020204" pitchFamily="34" charset="0"/>
              <a:buChar char="•"/>
              <a:tabLst/>
            </a:pPr>
            <a:r>
              <a:rPr kumimoji="0" lang="en-US" altLang="zh-CN" sz="1600" b="0" i="0" u="none" strike="noStrike" cap="none" normalizeH="0" baseline="0" dirty="0">
                <a:ln>
                  <a:noFill/>
                </a:ln>
                <a:solidFill>
                  <a:srgbClr val="FFFFFF"/>
                </a:solidFill>
                <a:effectLst/>
                <a:latin typeface="Verdana" panose="020B0604030504040204" pitchFamily="34" charset="0"/>
                <a:ea typeface="Verdana" panose="020B0604030504040204" pitchFamily="34" charset="0"/>
                <a:cs typeface="Arial" panose="020B0604020202020204" pitchFamily="34" charset="0"/>
              </a:rPr>
              <a:t>CAV2 is a promising vector with characteristics similar to human Ad5</a:t>
            </a:r>
          </a:p>
          <a:p>
            <a:pPr marR="0" lvl="0" defTabSz="914400" rtl="0" eaLnBrk="0" fontAlgn="base" latinLnBrk="0" hangingPunct="0">
              <a:lnSpc>
                <a:spcPct val="110000"/>
              </a:lnSpc>
              <a:buClrTx/>
              <a:buSzTx/>
              <a:buFont typeface="Arial" panose="020B0604020202020204" pitchFamily="34" charset="0"/>
              <a:buChar char="•"/>
              <a:tabLst/>
            </a:pPr>
            <a:r>
              <a:rPr kumimoji="0" lang="en-US" altLang="zh-CN" sz="1600" b="0" i="0" u="none" strike="noStrike" cap="none" normalizeH="0" baseline="0" dirty="0">
                <a:ln>
                  <a:noFill/>
                </a:ln>
                <a:solidFill>
                  <a:srgbClr val="FFFFFF"/>
                </a:solidFill>
                <a:effectLst/>
                <a:latin typeface="Verdana" panose="020B0604030504040204" pitchFamily="34" charset="0"/>
                <a:ea typeface="Verdana" panose="020B0604030504040204" pitchFamily="34" charset="0"/>
                <a:cs typeface="Arial" panose="020B0604020202020204" pitchFamily="34" charset="0"/>
              </a:rPr>
              <a:t>CAV2 vectors have the capability to transduce several cell types that are not infected by Ad5 </a:t>
            </a:r>
          </a:p>
          <a:p>
            <a:pPr eaLnBrk="0" fontAlgn="base" hangingPunct="0">
              <a:lnSpc>
                <a:spcPct val="110000"/>
              </a:lnSpc>
              <a:buClrTx/>
              <a:buSzTx/>
              <a:buFont typeface="Arial" panose="020B0604020202020204" pitchFamily="34" charset="0"/>
              <a:buChar char="•"/>
            </a:pPr>
            <a:r>
              <a:rPr lang="en-US" sz="1600" dirty="0">
                <a:solidFill>
                  <a:srgbClr val="FFFFFF"/>
                </a:solidFill>
                <a:effectLst/>
                <a:latin typeface="Verdana" panose="020B0604030504040204" pitchFamily="34" charset="0"/>
                <a:ea typeface="Verdana" panose="020B0604030504040204" pitchFamily="34" charset="0"/>
                <a:cs typeface="Times New Roman" panose="02020603050405020304" pitchFamily="18" charset="0"/>
              </a:rPr>
              <a:t>Ad5’s loops are involved in immune recognition in addition to the internalization function of the RGD loop in penton base. CAV2 lacks an RGD loop and is therefore not dependent on integrins</a:t>
            </a:r>
          </a:p>
          <a:p>
            <a:pPr eaLnBrk="0" fontAlgn="base" hangingPunct="0">
              <a:lnSpc>
                <a:spcPct val="110000"/>
              </a:lnSpc>
              <a:buClrTx/>
              <a:buSzTx/>
              <a:buFont typeface="Arial" panose="020B0604020202020204" pitchFamily="34" charset="0"/>
              <a:buChar char="•"/>
            </a:pPr>
            <a:r>
              <a:rPr lang="en-US" sz="1600" dirty="0">
                <a:solidFill>
                  <a:srgbClr val="FFFFFF"/>
                </a:solidFill>
                <a:effectLst/>
                <a:latin typeface="Verdana" panose="020B0604030504040204" pitchFamily="34" charset="0"/>
                <a:ea typeface="Verdana" panose="020B0604030504040204" pitchFamily="34" charset="0"/>
                <a:cs typeface="Times New Roman" panose="02020603050405020304" pitchFamily="18" charset="0"/>
              </a:rPr>
              <a:t> Interestingly, the CAV2 C-terminus of protein IX is in a different position compared to Ad5, and makes an antenna-like projection sticking out of the capsid (22). The function of this antenna and its role in CAV2 internalization is not known. </a:t>
            </a:r>
          </a:p>
          <a:p>
            <a:pPr eaLnBrk="0" fontAlgn="base" hangingPunct="0">
              <a:lnSpc>
                <a:spcPct val="110000"/>
              </a:lnSpc>
              <a:buClrTx/>
              <a:buSzTx/>
              <a:buFont typeface="Arial" panose="020B0604020202020204" pitchFamily="34" charset="0"/>
              <a:buChar char="•"/>
            </a:pPr>
            <a:r>
              <a:rPr lang="en-US" sz="1600" dirty="0">
                <a:solidFill>
                  <a:srgbClr val="FFFFFF"/>
                </a:solidFill>
                <a:latin typeface="Verdana"/>
                <a:ea typeface="Verdana"/>
                <a:cs typeface="Times New Roman"/>
              </a:rPr>
              <a:t>CAV2 transduction may be augmented by CAR. However, it is, at least in some cells, CAR and integrin independent.</a:t>
            </a:r>
          </a:p>
          <a:p>
            <a:pPr>
              <a:lnSpc>
                <a:spcPct val="110000"/>
              </a:lnSpc>
              <a:buClrTx/>
              <a:buSzTx/>
              <a:buFont typeface="Arial" panose="020B0604020202020204" pitchFamily="34" charset="0"/>
              <a:buChar char="•"/>
            </a:pPr>
            <a:endParaRPr lang="en-US" sz="1600" dirty="0">
              <a:solidFill>
                <a:srgbClr val="FFFFFF"/>
              </a:solidFill>
              <a:latin typeface="Verdana"/>
              <a:ea typeface="Verdana"/>
              <a:cs typeface="Times New Roman"/>
            </a:endParaRPr>
          </a:p>
          <a:p>
            <a:pPr eaLnBrk="0" fontAlgn="base" hangingPunct="0">
              <a:lnSpc>
                <a:spcPct val="110000"/>
              </a:lnSpc>
              <a:buClrTx/>
              <a:buSzTx/>
              <a:buFont typeface="Arial" panose="020B0604020202020204" pitchFamily="34" charset="0"/>
              <a:buChar char="•"/>
            </a:pPr>
            <a:r>
              <a:rPr lang="en-US" sz="1600" dirty="0">
                <a:solidFill>
                  <a:srgbClr val="FFFFFF"/>
                </a:solidFill>
                <a:latin typeface="Verdana" panose="020B0604030504040204" pitchFamily="34" charset="0"/>
                <a:ea typeface="Verdana" panose="020B0604030504040204" pitchFamily="34" charset="0"/>
              </a:rPr>
              <a:t>We propose to identify the cell surface molecules involved in CAV2 internalization </a:t>
            </a:r>
            <a:endParaRPr lang="en-US" sz="1600" dirty="0">
              <a:solidFill>
                <a:srgbClr val="FFFFFF"/>
              </a:solidFill>
            </a:endParaRPr>
          </a:p>
        </p:txBody>
      </p:sp>
      <p:sp>
        <p:nvSpPr>
          <p:cNvPr id="75" name="Rectangle 74">
            <a:extLst>
              <a:ext uri="{FF2B5EF4-FFF2-40B4-BE49-F238E27FC236}">
                <a16:creationId xmlns:a16="http://schemas.microsoft.com/office/drawing/2014/main" id="{F43B1563-5A5C-4D22-8200-BC0FB51AC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Three-Dimensional Structure of Canine Adenovirus Serotype 2 Capsid |  Journal of Virology">
            <a:extLst>
              <a:ext uri="{FF2B5EF4-FFF2-40B4-BE49-F238E27FC236}">
                <a16:creationId xmlns:a16="http://schemas.microsoft.com/office/drawing/2014/main" id="{A7BB99A8-A9F9-BE43-9893-1F2B75A882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993"/>
          <a:stretch/>
        </p:blipFill>
        <p:spPr bwMode="auto">
          <a:xfrm>
            <a:off x="8644376" y="630202"/>
            <a:ext cx="2509465" cy="557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384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315CA-47B0-4A1E-873C-C9060BC56090}"/>
              </a:ext>
            </a:extLst>
          </p:cNvPr>
          <p:cNvSpPr>
            <a:spLocks noGrp="1"/>
          </p:cNvSpPr>
          <p:nvPr>
            <p:ph type="title"/>
          </p:nvPr>
        </p:nvSpPr>
        <p:spPr>
          <a:xfrm>
            <a:off x="1097280" y="286603"/>
            <a:ext cx="10058400" cy="1450757"/>
          </a:xfrm>
        </p:spPr>
        <p:txBody>
          <a:bodyPr>
            <a:normAutofit/>
          </a:bodyPr>
          <a:lstStyle/>
          <a:p>
            <a:r>
              <a:rPr lang="en-US" dirty="0">
                <a:latin typeface="Verdana" panose="020B0604030504040204" pitchFamily="34" charset="0"/>
                <a:ea typeface="Verdana" panose="020B0604030504040204" pitchFamily="34" charset="0"/>
              </a:rPr>
              <a:t>Methods</a:t>
            </a:r>
          </a:p>
        </p:txBody>
      </p:sp>
      <p:sp>
        <p:nvSpPr>
          <p:cNvPr id="3" name="Content Placeholder 2">
            <a:extLst>
              <a:ext uri="{FF2B5EF4-FFF2-40B4-BE49-F238E27FC236}">
                <a16:creationId xmlns:a16="http://schemas.microsoft.com/office/drawing/2014/main" id="{511989BB-3AED-4310-B4E8-5285EAF36DD6}"/>
              </a:ext>
            </a:extLst>
          </p:cNvPr>
          <p:cNvSpPr>
            <a:spLocks noGrp="1"/>
          </p:cNvSpPr>
          <p:nvPr>
            <p:ph idx="1"/>
          </p:nvPr>
        </p:nvSpPr>
        <p:spPr>
          <a:xfrm>
            <a:off x="1097279" y="1845734"/>
            <a:ext cx="4528269" cy="4023360"/>
          </a:xfrm>
        </p:spPr>
        <p:txBody>
          <a:bodyPr vert="horz" lIns="0" tIns="45720" rIns="0" bIns="45720" rtlCol="0" anchor="t">
            <a:normAutofit/>
          </a:bodyPr>
          <a:lstStyle/>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Human and canine cell lines were infected with Ad5G/L and CAVGFP for 48 hours and analyzed for green fluorescence using flow cytometry</a:t>
            </a:r>
          </a:p>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CAVGFP and Ad5G/L are replication incompetent recombinant adenoviral vectors with Green fluorescence protein (GFP) inserted in the genome under the expression of CMV promoter</a:t>
            </a:r>
          </a:p>
          <a:p>
            <a:pPr>
              <a:buFont typeface="Arial" panose="020B0604020202020204" pitchFamily="34" charset="0"/>
              <a:buChar char="•"/>
            </a:pPr>
            <a:r>
              <a:rPr lang="en-US" sz="1800" dirty="0">
                <a:latin typeface="Verdana" panose="020B0604030504040204" pitchFamily="34" charset="0"/>
                <a:ea typeface="Verdana" panose="020B0604030504040204" pitchFamily="34" charset="0"/>
              </a:rPr>
              <a:t>All cell lines were cultured according to standard procedures</a:t>
            </a:r>
          </a:p>
        </p:txBody>
      </p:sp>
      <p:graphicFrame>
        <p:nvGraphicFramePr>
          <p:cNvPr id="7" name="Table 6">
            <a:extLst>
              <a:ext uri="{FF2B5EF4-FFF2-40B4-BE49-F238E27FC236}">
                <a16:creationId xmlns:a16="http://schemas.microsoft.com/office/drawing/2014/main" id="{325E5191-1517-4448-B3D6-47A589827BFA}"/>
              </a:ext>
            </a:extLst>
          </p:cNvPr>
          <p:cNvGraphicFramePr>
            <a:graphicFrameLocks noGrp="1"/>
          </p:cNvGraphicFramePr>
          <p:nvPr>
            <p:extLst>
              <p:ext uri="{D42A27DB-BD31-4B8C-83A1-F6EECF244321}">
                <p14:modId xmlns:p14="http://schemas.microsoft.com/office/powerpoint/2010/main" val="300666025"/>
              </p:ext>
            </p:extLst>
          </p:nvPr>
        </p:nvGraphicFramePr>
        <p:xfrm>
          <a:off x="5704094" y="1845734"/>
          <a:ext cx="5451586" cy="2663752"/>
        </p:xfrm>
        <a:graphic>
          <a:graphicData uri="http://schemas.openxmlformats.org/drawingml/2006/table">
            <a:tbl>
              <a:tblPr firstRow="1" firstCol="1" bandRow="1">
                <a:tableStyleId>{00A15C55-8517-42AA-B614-E9B94910E393}</a:tableStyleId>
              </a:tblPr>
              <a:tblGrid>
                <a:gridCol w="3062343">
                  <a:extLst>
                    <a:ext uri="{9D8B030D-6E8A-4147-A177-3AD203B41FA5}">
                      <a16:colId xmlns:a16="http://schemas.microsoft.com/office/drawing/2014/main" val="3684663727"/>
                    </a:ext>
                  </a:extLst>
                </a:gridCol>
                <a:gridCol w="2389243">
                  <a:extLst>
                    <a:ext uri="{9D8B030D-6E8A-4147-A177-3AD203B41FA5}">
                      <a16:colId xmlns:a16="http://schemas.microsoft.com/office/drawing/2014/main" val="3997811721"/>
                    </a:ext>
                  </a:extLst>
                </a:gridCol>
              </a:tblGrid>
              <a:tr h="332969">
                <a:tc gridSpan="2">
                  <a:txBody>
                    <a:bodyPr/>
                    <a:lstStyle/>
                    <a:p>
                      <a:pPr marL="0" marR="128270" algn="just">
                        <a:lnSpc>
                          <a:spcPct val="107000"/>
                        </a:lnSpc>
                        <a:spcBef>
                          <a:spcPts val="0"/>
                        </a:spcBef>
                        <a:spcAft>
                          <a:spcPts val="0"/>
                        </a:spcAft>
                      </a:pPr>
                      <a:r>
                        <a:rPr lang="en-US" sz="2000" dirty="0">
                          <a:effectLst/>
                        </a:rPr>
                        <a:t>Canine cell lines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367661886"/>
                  </a:ext>
                </a:extLst>
              </a:tr>
              <a:tr h="332969">
                <a:tc>
                  <a:txBody>
                    <a:bodyPr/>
                    <a:lstStyle/>
                    <a:p>
                      <a:pPr marL="0" marR="128270" algn="just">
                        <a:lnSpc>
                          <a:spcPct val="107000"/>
                        </a:lnSpc>
                        <a:spcBef>
                          <a:spcPts val="0"/>
                        </a:spcBef>
                        <a:spcAft>
                          <a:spcPts val="0"/>
                        </a:spcAft>
                      </a:pPr>
                      <a:r>
                        <a:rPr lang="en-US" sz="2000">
                          <a:effectLst/>
                        </a:rPr>
                        <a:t>Lymphoma</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dirty="0">
                          <a:effectLst/>
                        </a:rPr>
                        <a:t>1771, OSW</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354272"/>
                  </a:ext>
                </a:extLst>
              </a:tr>
              <a:tr h="332969">
                <a:tc>
                  <a:txBody>
                    <a:bodyPr/>
                    <a:lstStyle/>
                    <a:p>
                      <a:pPr marL="0" marR="128270" algn="just">
                        <a:lnSpc>
                          <a:spcPct val="107000"/>
                        </a:lnSpc>
                        <a:spcBef>
                          <a:spcPts val="0"/>
                        </a:spcBef>
                        <a:spcAft>
                          <a:spcPts val="0"/>
                        </a:spcAft>
                      </a:pPr>
                      <a:r>
                        <a:rPr lang="en-US" sz="2000" dirty="0">
                          <a:effectLst/>
                        </a:rPr>
                        <a:t>Mast cell tumor</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dirty="0">
                          <a:effectLst/>
                        </a:rPr>
                        <a:t>MPT1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9523136"/>
                  </a:ext>
                </a:extLst>
              </a:tr>
              <a:tr h="332969">
                <a:tc>
                  <a:txBody>
                    <a:bodyPr/>
                    <a:lstStyle/>
                    <a:p>
                      <a:pPr marL="0" marR="128270" algn="just">
                        <a:lnSpc>
                          <a:spcPct val="107000"/>
                        </a:lnSpc>
                        <a:spcBef>
                          <a:spcPts val="0"/>
                        </a:spcBef>
                        <a:spcAft>
                          <a:spcPts val="0"/>
                        </a:spcAft>
                      </a:pPr>
                      <a:r>
                        <a:rPr lang="en-US" sz="2000">
                          <a:effectLst/>
                        </a:rPr>
                        <a:t>Mammary tumor</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dirty="0">
                          <a:effectLst/>
                        </a:rPr>
                        <a:t>CMT28</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9578049"/>
                  </a:ext>
                </a:extLst>
              </a:tr>
              <a:tr h="332969">
                <a:tc>
                  <a:txBody>
                    <a:bodyPr/>
                    <a:lstStyle/>
                    <a:p>
                      <a:pPr marL="0" marR="128270" algn="just">
                        <a:lnSpc>
                          <a:spcPct val="107000"/>
                        </a:lnSpc>
                        <a:spcBef>
                          <a:spcPts val="0"/>
                        </a:spcBef>
                        <a:spcAft>
                          <a:spcPts val="0"/>
                        </a:spcAft>
                      </a:pPr>
                      <a:r>
                        <a:rPr lang="en-US" sz="2000" dirty="0">
                          <a:effectLst/>
                        </a:rPr>
                        <a:t>Histiocytic tumor</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a:effectLst/>
                        </a:rPr>
                        <a:t>DH82</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1836579"/>
                  </a:ext>
                </a:extLst>
              </a:tr>
              <a:tr h="332969">
                <a:tc>
                  <a:txBody>
                    <a:bodyPr/>
                    <a:lstStyle/>
                    <a:p>
                      <a:pPr marL="0" marR="128270" algn="just">
                        <a:lnSpc>
                          <a:spcPct val="107000"/>
                        </a:lnSpc>
                        <a:spcBef>
                          <a:spcPts val="0"/>
                        </a:spcBef>
                        <a:spcAft>
                          <a:spcPts val="0"/>
                        </a:spcAft>
                      </a:pPr>
                      <a:r>
                        <a:rPr lang="en-US" sz="2000">
                          <a:effectLst/>
                        </a:rPr>
                        <a:t>Melanoma</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dirty="0">
                          <a:effectLst/>
                        </a:rPr>
                        <a:t>CML7, CML10</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4525646"/>
                  </a:ext>
                </a:extLst>
              </a:tr>
              <a:tr h="332969">
                <a:tc gridSpan="2">
                  <a:txBody>
                    <a:bodyPr/>
                    <a:lstStyle/>
                    <a:p>
                      <a:pPr marL="0" marR="128270" lvl="0" indent="0" algn="just" defTabSz="914400" rtl="0" eaLnBrk="1" fontAlgn="auto" latinLnBrk="0" hangingPunct="1">
                        <a:lnSpc>
                          <a:spcPct val="107000"/>
                        </a:lnSpc>
                        <a:spcBef>
                          <a:spcPts val="0"/>
                        </a:spcBef>
                        <a:spcAft>
                          <a:spcPts val="0"/>
                        </a:spcAft>
                        <a:buClrTx/>
                        <a:buSzTx/>
                        <a:buFontTx/>
                        <a:buNone/>
                        <a:tabLst/>
                        <a:defRPr/>
                      </a:pPr>
                      <a:r>
                        <a:rPr lang="en-US" sz="2000" dirty="0">
                          <a:effectLst/>
                        </a:rPr>
                        <a:t>Human cell lines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128270" algn="just">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7161148"/>
                  </a:ext>
                </a:extLst>
              </a:tr>
              <a:tr h="332969">
                <a:tc>
                  <a:txBody>
                    <a:bodyPr/>
                    <a:lstStyle/>
                    <a:p>
                      <a:pPr marL="0" marR="128270" algn="just">
                        <a:lnSpc>
                          <a:spcPct val="107000"/>
                        </a:lnSpc>
                        <a:spcBef>
                          <a:spcPts val="0"/>
                        </a:spcBef>
                        <a:spcAft>
                          <a:spcPts val="0"/>
                        </a:spcAft>
                      </a:pPr>
                      <a:r>
                        <a:rPr lang="en-US" sz="2000" dirty="0">
                          <a:effectLst/>
                        </a:rPr>
                        <a:t>Ovarian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8270" algn="just">
                        <a:lnSpc>
                          <a:spcPct val="107000"/>
                        </a:lnSpc>
                        <a:spcBef>
                          <a:spcPts val="0"/>
                        </a:spcBef>
                        <a:spcAft>
                          <a:spcPts val="0"/>
                        </a:spcAft>
                      </a:pPr>
                      <a:r>
                        <a:rPr lang="en-US" sz="2000" dirty="0">
                          <a:effectLst/>
                        </a:rPr>
                        <a:t>SKOV3</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0702992"/>
                  </a:ext>
                </a:extLst>
              </a:tr>
            </a:tbl>
          </a:graphicData>
        </a:graphic>
      </p:graphicFrame>
    </p:spTree>
    <p:extLst>
      <p:ext uri="{BB962C8B-B14F-4D97-AF65-F5344CB8AC3E}">
        <p14:creationId xmlns:p14="http://schemas.microsoft.com/office/powerpoint/2010/main" val="3179589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5723-7FA3-214D-B9D5-34180420BA56}"/>
              </a:ext>
            </a:extLst>
          </p:cNvPr>
          <p:cNvSpPr>
            <a:spLocks noGrp="1"/>
          </p:cNvSpPr>
          <p:nvPr>
            <p:ph type="title"/>
          </p:nvPr>
        </p:nvSpPr>
        <p:spPr/>
        <p:txBody>
          <a:bodyPr>
            <a:normAutofit/>
          </a:bodyPr>
          <a:lstStyle/>
          <a:p>
            <a:r>
              <a:rPr lang="en-US" sz="4000" dirty="0">
                <a:latin typeface="Verdana" panose="020B0604030504040204" pitchFamily="34" charset="0"/>
                <a:ea typeface="Verdana" panose="020B0604030504040204" pitchFamily="34" charset="0"/>
              </a:rPr>
              <a:t>Result and Conclusions</a:t>
            </a:r>
          </a:p>
        </p:txBody>
      </p:sp>
      <p:sp>
        <p:nvSpPr>
          <p:cNvPr id="3" name="Content Placeholder 2">
            <a:extLst>
              <a:ext uri="{FF2B5EF4-FFF2-40B4-BE49-F238E27FC236}">
                <a16:creationId xmlns:a16="http://schemas.microsoft.com/office/drawing/2014/main" id="{9736676C-A414-FA45-AD90-13118509070F}"/>
              </a:ext>
            </a:extLst>
          </p:cNvPr>
          <p:cNvSpPr>
            <a:spLocks noGrp="1"/>
          </p:cNvSpPr>
          <p:nvPr>
            <p:ph idx="1"/>
          </p:nvPr>
        </p:nvSpPr>
        <p:spPr>
          <a:xfrm>
            <a:off x="1097280" y="1845734"/>
            <a:ext cx="7022990" cy="4023360"/>
          </a:xfrm>
        </p:spPr>
        <p:txBody>
          <a:bodyPr>
            <a:normAutofit/>
          </a:bodyPr>
          <a:lstStyle/>
          <a:p>
            <a:r>
              <a:rPr lang="en-US" sz="1800" dirty="0">
                <a:latin typeface="Verdana" panose="020B0604030504040204" pitchFamily="34" charset="0"/>
                <a:ea typeface="Verdana" panose="020B0604030504040204" pitchFamily="34" charset="0"/>
              </a:rPr>
              <a:t>CAVGFP infects cells that are refractory to Ad5G/L such as, canine lymphoma cell lines 17-71 and OSW and canine mast tumor cell line MPT1</a:t>
            </a:r>
          </a:p>
          <a:p>
            <a:r>
              <a:rPr lang="en-US" sz="1800" dirty="0">
                <a:latin typeface="Verdana" panose="020B0604030504040204" pitchFamily="34" charset="0"/>
                <a:ea typeface="Verdana" panose="020B0604030504040204" pitchFamily="34" charset="0"/>
              </a:rPr>
              <a:t>CAVGFP can transduce cells at lower MOIs (10 and 100) in comparison to Ad5G/L in both canine and human cell lines</a:t>
            </a:r>
          </a:p>
        </p:txBody>
      </p:sp>
      <p:graphicFrame>
        <p:nvGraphicFramePr>
          <p:cNvPr id="4" name="Table 3">
            <a:extLst>
              <a:ext uri="{FF2B5EF4-FFF2-40B4-BE49-F238E27FC236}">
                <a16:creationId xmlns:a16="http://schemas.microsoft.com/office/drawing/2014/main" id="{E6F9B1E7-E6E4-3C47-998D-7619062A33E4}"/>
              </a:ext>
            </a:extLst>
          </p:cNvPr>
          <p:cNvGraphicFramePr>
            <a:graphicFrameLocks noGrp="1"/>
          </p:cNvGraphicFramePr>
          <p:nvPr>
            <p:extLst>
              <p:ext uri="{D42A27DB-BD31-4B8C-83A1-F6EECF244321}">
                <p14:modId xmlns:p14="http://schemas.microsoft.com/office/powerpoint/2010/main" val="3208115273"/>
              </p:ext>
            </p:extLst>
          </p:nvPr>
        </p:nvGraphicFramePr>
        <p:xfrm>
          <a:off x="1097280" y="3558207"/>
          <a:ext cx="9997443" cy="2674425"/>
        </p:xfrm>
        <a:graphic>
          <a:graphicData uri="http://schemas.openxmlformats.org/drawingml/2006/table">
            <a:tbl>
              <a:tblPr>
                <a:tableStyleId>{5C22544A-7EE6-4342-B048-85BDC9FD1C3A}</a:tableStyleId>
              </a:tblPr>
              <a:tblGrid>
                <a:gridCol w="1110827">
                  <a:extLst>
                    <a:ext uri="{9D8B030D-6E8A-4147-A177-3AD203B41FA5}">
                      <a16:colId xmlns:a16="http://schemas.microsoft.com/office/drawing/2014/main" val="1332050880"/>
                    </a:ext>
                  </a:extLst>
                </a:gridCol>
                <a:gridCol w="1110827">
                  <a:extLst>
                    <a:ext uri="{9D8B030D-6E8A-4147-A177-3AD203B41FA5}">
                      <a16:colId xmlns:a16="http://schemas.microsoft.com/office/drawing/2014/main" val="1778997537"/>
                    </a:ext>
                  </a:extLst>
                </a:gridCol>
                <a:gridCol w="1110827">
                  <a:extLst>
                    <a:ext uri="{9D8B030D-6E8A-4147-A177-3AD203B41FA5}">
                      <a16:colId xmlns:a16="http://schemas.microsoft.com/office/drawing/2014/main" val="1311158461"/>
                    </a:ext>
                  </a:extLst>
                </a:gridCol>
                <a:gridCol w="1110827">
                  <a:extLst>
                    <a:ext uri="{9D8B030D-6E8A-4147-A177-3AD203B41FA5}">
                      <a16:colId xmlns:a16="http://schemas.microsoft.com/office/drawing/2014/main" val="2519958363"/>
                    </a:ext>
                  </a:extLst>
                </a:gridCol>
                <a:gridCol w="1110827">
                  <a:extLst>
                    <a:ext uri="{9D8B030D-6E8A-4147-A177-3AD203B41FA5}">
                      <a16:colId xmlns:a16="http://schemas.microsoft.com/office/drawing/2014/main" val="1270715874"/>
                    </a:ext>
                  </a:extLst>
                </a:gridCol>
                <a:gridCol w="1110827">
                  <a:extLst>
                    <a:ext uri="{9D8B030D-6E8A-4147-A177-3AD203B41FA5}">
                      <a16:colId xmlns:a16="http://schemas.microsoft.com/office/drawing/2014/main" val="1643561392"/>
                    </a:ext>
                  </a:extLst>
                </a:gridCol>
                <a:gridCol w="1110827">
                  <a:extLst>
                    <a:ext uri="{9D8B030D-6E8A-4147-A177-3AD203B41FA5}">
                      <a16:colId xmlns:a16="http://schemas.microsoft.com/office/drawing/2014/main" val="811657325"/>
                    </a:ext>
                  </a:extLst>
                </a:gridCol>
                <a:gridCol w="1110827">
                  <a:extLst>
                    <a:ext uri="{9D8B030D-6E8A-4147-A177-3AD203B41FA5}">
                      <a16:colId xmlns:a16="http://schemas.microsoft.com/office/drawing/2014/main" val="1642414607"/>
                    </a:ext>
                  </a:extLst>
                </a:gridCol>
                <a:gridCol w="1110827">
                  <a:extLst>
                    <a:ext uri="{9D8B030D-6E8A-4147-A177-3AD203B41FA5}">
                      <a16:colId xmlns:a16="http://schemas.microsoft.com/office/drawing/2014/main" val="679082230"/>
                    </a:ext>
                  </a:extLst>
                </a:gridCol>
              </a:tblGrid>
              <a:tr h="253200">
                <a:tc>
                  <a:txBody>
                    <a:bodyPr/>
                    <a:lstStyle/>
                    <a:p>
                      <a:pPr algn="ctr" fontAlgn="b"/>
                      <a:endParaRPr lang="en-US" sz="1400" b="1" i="0" u="none" strike="noStrike" dirty="0">
                        <a:solidFill>
                          <a:srgbClr val="000000"/>
                        </a:solidFill>
                        <a:effectLst/>
                        <a:latin typeface="Calibri" panose="020F0502020204030204" pitchFamily="34" charset="0"/>
                      </a:endParaRPr>
                    </a:p>
                  </a:txBody>
                  <a:tcPr marL="9525" marR="9525" marT="9525" marB="0" anchor="b"/>
                </a:tc>
                <a:tc gridSpan="4">
                  <a:txBody>
                    <a:bodyPr/>
                    <a:lstStyle/>
                    <a:p>
                      <a:pPr algn="ctr" fontAlgn="b"/>
                      <a:r>
                        <a:rPr lang="en-US" sz="1400" b="1" u="none" strike="noStrike" dirty="0">
                          <a:effectLst/>
                        </a:rPr>
                        <a:t>CAVGFP</a:t>
                      </a:r>
                      <a:endParaRPr lang="en-US" sz="14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400" b="1" u="none" strike="noStrike" dirty="0">
                          <a:effectLst/>
                        </a:rPr>
                        <a:t>Ad5GFP</a:t>
                      </a:r>
                      <a:endParaRPr lang="en-US" sz="14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1388420"/>
                  </a:ext>
                </a:extLst>
              </a:tr>
              <a:tr h="253200">
                <a:tc>
                  <a:txBody>
                    <a:bodyPr/>
                    <a:lstStyle/>
                    <a:p>
                      <a:pPr algn="ctr" fontAlgn="b"/>
                      <a:r>
                        <a:rPr lang="en-US" sz="1400" b="1" u="none" strike="noStrike" dirty="0">
                          <a:effectLst/>
                        </a:rPr>
                        <a:t>Cell Line</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1000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100 MOI</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1000 MOI</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8678827"/>
                  </a:ext>
                </a:extLst>
              </a:tr>
              <a:tr h="237375">
                <a:tc>
                  <a:txBody>
                    <a:bodyPr/>
                    <a:lstStyle/>
                    <a:p>
                      <a:pPr algn="ctr" fontAlgn="b"/>
                      <a:r>
                        <a:rPr lang="en-US" sz="1400" b="1" u="none" strike="noStrike" dirty="0">
                          <a:effectLst/>
                        </a:rPr>
                        <a:t>OSW</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2.45</a:t>
                      </a:r>
                    </a:p>
                  </a:txBody>
                  <a:tcPr marL="9525" marR="9525" marT="9525" marB="0" anchor="b"/>
                </a:tc>
                <a:tc>
                  <a:txBody>
                    <a:bodyPr/>
                    <a:lstStyle/>
                    <a:p>
                      <a:pPr algn="ctr" fontAlgn="b"/>
                      <a:r>
                        <a:rPr lang="en-US" sz="1400" b="0" i="0" u="none" strike="noStrike" dirty="0">
                          <a:solidFill>
                            <a:srgbClr val="000000"/>
                          </a:solidFill>
                          <a:effectLst/>
                          <a:latin typeface="Calibri"/>
                        </a:rPr>
                        <a:t>16.89</a:t>
                      </a:r>
                    </a:p>
                  </a:txBody>
                  <a:tcPr marL="9525" marR="9525" marT="9525" marB="0" anchor="b"/>
                </a:tc>
                <a:tc>
                  <a:txBody>
                    <a:bodyPr/>
                    <a:lstStyle/>
                    <a:p>
                      <a:pPr algn="ctr" fontAlgn="b"/>
                      <a:r>
                        <a:rPr lang="en-US" sz="1400" b="0" i="0" u="none" strike="noStrike" dirty="0">
                          <a:solidFill>
                            <a:srgbClr val="000000"/>
                          </a:solidFill>
                          <a:effectLst/>
                          <a:highlight>
                            <a:srgbClr val="00FF00"/>
                          </a:highlight>
                          <a:latin typeface="Calibri"/>
                        </a:rPr>
                        <a:t>48.01</a:t>
                      </a:r>
                    </a:p>
                  </a:txBody>
                  <a:tcPr marL="9525" marR="9525" marT="9525" marB="0" anchor="b"/>
                </a:tc>
                <a:tc>
                  <a:txBody>
                    <a:bodyPr/>
                    <a:lstStyle/>
                    <a:p>
                      <a:pPr algn="ctr" fontAlgn="b"/>
                      <a:r>
                        <a:rPr lang="en-US" sz="1400" b="0" u="none" strike="noStrike" dirty="0">
                          <a:effectLst/>
                        </a:rPr>
                        <a:t>0.20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0.30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0.50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4.90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102653"/>
                  </a:ext>
                </a:extLst>
              </a:tr>
              <a:tr h="237375">
                <a:tc>
                  <a:txBody>
                    <a:bodyPr/>
                    <a:lstStyle/>
                    <a:p>
                      <a:pPr algn="ctr" fontAlgn="b"/>
                      <a:r>
                        <a:rPr lang="en-US" sz="1400" b="1" u="none" strike="noStrike" dirty="0">
                          <a:effectLst/>
                        </a:rPr>
                        <a:t>17-71</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0.71</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16.81</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63.24</a:t>
                      </a:r>
                      <a:endParaRPr lang="en-US" sz="1400" b="0" i="0" u="none" strike="noStrike">
                        <a:solidFill>
                          <a:srgbClr val="000000"/>
                        </a:solidFill>
                        <a:effectLst/>
                        <a:latin typeface="Calibri"/>
                      </a:endParaRPr>
                    </a:p>
                  </a:txBody>
                  <a:tcPr marL="9525" marR="9525" marT="9525" marB="0" anchor="b"/>
                </a:tc>
                <a:tc>
                  <a:txBody>
                    <a:bodyPr/>
                    <a:lstStyle/>
                    <a:p>
                      <a:pPr algn="ctr" fontAlgn="b"/>
                      <a:r>
                        <a:rPr lang="en-US" sz="1400" b="0" u="none" strike="noStrike" dirty="0">
                          <a:effectLst/>
                          <a:highlight>
                            <a:srgbClr val="00FF00"/>
                          </a:highlight>
                        </a:rPr>
                        <a:t>75.15</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0.60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37231379"/>
                  </a:ext>
                </a:extLst>
              </a:tr>
              <a:tr h="237375">
                <a:tc>
                  <a:txBody>
                    <a:bodyPr/>
                    <a:lstStyle/>
                    <a:p>
                      <a:pPr algn="ctr" fontAlgn="b"/>
                      <a:r>
                        <a:rPr lang="en-US" sz="1400" b="1" u="none" strike="noStrike" dirty="0">
                          <a:effectLst/>
                        </a:rPr>
                        <a:t>MPT1</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0.80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7.39</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68.08</a:t>
                      </a:r>
                      <a:endParaRPr lang="en-US" sz="1400" b="0" i="0" u="none" strike="noStrike">
                        <a:solidFill>
                          <a:srgbClr val="000000"/>
                        </a:solidFill>
                        <a:effectLst/>
                        <a:latin typeface="Calibri"/>
                      </a:endParaRPr>
                    </a:p>
                  </a:txBody>
                  <a:tcPr marL="9525" marR="9525" marT="9525" marB="0" anchor="b"/>
                </a:tc>
                <a:tc>
                  <a:txBody>
                    <a:bodyPr/>
                    <a:lstStyle/>
                    <a:p>
                      <a:pPr algn="ctr" fontAlgn="b"/>
                      <a:r>
                        <a:rPr lang="en-US" sz="1400" b="0" u="none" strike="noStrike" dirty="0">
                          <a:effectLst/>
                          <a:highlight>
                            <a:srgbClr val="00FF00"/>
                          </a:highlight>
                        </a:rPr>
                        <a:t>89.15</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0.70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0.50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1.60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1.80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07218317"/>
                  </a:ext>
                </a:extLst>
              </a:tr>
              <a:tr h="237375">
                <a:tc>
                  <a:txBody>
                    <a:bodyPr/>
                    <a:lstStyle/>
                    <a:p>
                      <a:pPr algn="ctr" fontAlgn="b"/>
                      <a:r>
                        <a:rPr lang="en-US" sz="1400" b="1" u="none" strike="noStrike" dirty="0">
                          <a:effectLst/>
                        </a:rPr>
                        <a:t>DH82</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0.43</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6.17</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FF"/>
                          </a:highlight>
                        </a:rPr>
                        <a:t>42.22</a:t>
                      </a:r>
                      <a:endParaRPr lang="en-US" sz="1400" b="0" i="0" u="none" strike="noStrike">
                        <a:solidFill>
                          <a:srgbClr val="000000"/>
                        </a:solidFill>
                        <a:effectLst/>
                        <a:highlight>
                          <a:srgbClr val="00FFFF"/>
                        </a:highlight>
                        <a:latin typeface="Calibri"/>
                      </a:endParaRPr>
                    </a:p>
                  </a:txBody>
                  <a:tcPr marL="9525" marR="9525" marT="9525" marB="0" anchor="b"/>
                </a:tc>
                <a:tc>
                  <a:txBody>
                    <a:bodyPr/>
                    <a:lstStyle/>
                    <a:p>
                      <a:pPr algn="ctr" fontAlgn="b"/>
                      <a:r>
                        <a:rPr lang="en-US" sz="1400" b="0" u="none" strike="noStrike" dirty="0">
                          <a:effectLst/>
                          <a:highlight>
                            <a:srgbClr val="00FF00"/>
                          </a:highlight>
                        </a:rPr>
                        <a:t>89.72</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0.30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0.50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6.20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55.00</a:t>
                      </a:r>
                      <a:endParaRPr lang="en-US" sz="1400" b="0" i="0" u="none" strike="noStrike" dirty="0">
                        <a:solidFill>
                          <a:srgbClr val="000000"/>
                        </a:solidFill>
                        <a:effectLst/>
                        <a:highlight>
                          <a:srgbClr val="00FF00"/>
                        </a:highlight>
                        <a:latin typeface="Calibri"/>
                      </a:endParaRPr>
                    </a:p>
                  </a:txBody>
                  <a:tcPr marL="9525" marR="9525" marT="9525" marB="0" anchor="b"/>
                </a:tc>
                <a:extLst>
                  <a:ext uri="{0D108BD9-81ED-4DB2-BD59-A6C34878D82A}">
                    <a16:rowId xmlns:a16="http://schemas.microsoft.com/office/drawing/2014/main" val="1651268327"/>
                  </a:ext>
                </a:extLst>
              </a:tr>
              <a:tr h="237375">
                <a:tc>
                  <a:txBody>
                    <a:bodyPr/>
                    <a:lstStyle/>
                    <a:p>
                      <a:pPr algn="ctr" fontAlgn="b"/>
                      <a:r>
                        <a:rPr lang="en-US" sz="1400" b="1" u="none" strike="noStrike" dirty="0">
                          <a:effectLst/>
                        </a:rPr>
                        <a:t>CMT28</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0.36</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4.94</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FF"/>
                          </a:highlight>
                        </a:rPr>
                        <a:t>31.35</a:t>
                      </a:r>
                      <a:endParaRPr lang="en-US" sz="1400" b="0" i="0" u="none" strike="noStrike">
                        <a:solidFill>
                          <a:srgbClr val="000000"/>
                        </a:solidFill>
                        <a:effectLst/>
                        <a:highlight>
                          <a:srgbClr val="00FFFF"/>
                        </a:highlight>
                        <a:latin typeface="Calibri"/>
                      </a:endParaRPr>
                    </a:p>
                  </a:txBody>
                  <a:tcPr marL="9525" marR="9525" marT="9525" marB="0" anchor="b"/>
                </a:tc>
                <a:tc>
                  <a:txBody>
                    <a:bodyPr/>
                    <a:lstStyle/>
                    <a:p>
                      <a:pPr algn="ctr" fontAlgn="b"/>
                      <a:r>
                        <a:rPr lang="en-US" sz="1400" b="0" u="none" strike="noStrike" dirty="0">
                          <a:effectLst/>
                          <a:highlight>
                            <a:srgbClr val="00FF00"/>
                          </a:highlight>
                        </a:rPr>
                        <a:t>83.21</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0.80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0.90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10.10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62.90</a:t>
                      </a:r>
                      <a:endParaRPr lang="en-US" sz="1400" b="0" i="0" u="none" strike="noStrike" dirty="0">
                        <a:solidFill>
                          <a:srgbClr val="000000"/>
                        </a:solidFill>
                        <a:effectLst/>
                        <a:highlight>
                          <a:srgbClr val="00FF00"/>
                        </a:highlight>
                        <a:latin typeface="Calibri"/>
                      </a:endParaRPr>
                    </a:p>
                  </a:txBody>
                  <a:tcPr marL="9525" marR="9525" marT="9525" marB="0" anchor="b"/>
                </a:tc>
                <a:extLst>
                  <a:ext uri="{0D108BD9-81ED-4DB2-BD59-A6C34878D82A}">
                    <a16:rowId xmlns:a16="http://schemas.microsoft.com/office/drawing/2014/main" val="179012011"/>
                  </a:ext>
                </a:extLst>
              </a:tr>
              <a:tr h="237375">
                <a:tc>
                  <a:txBody>
                    <a:bodyPr/>
                    <a:lstStyle/>
                    <a:p>
                      <a:pPr algn="ctr" fontAlgn="b"/>
                      <a:r>
                        <a:rPr lang="en-US" sz="1400" b="1" u="none" strike="noStrike" dirty="0">
                          <a:effectLst/>
                        </a:rPr>
                        <a:t>CML7</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0.36</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2.14</a:t>
                      </a:r>
                    </a:p>
                  </a:txBody>
                  <a:tcPr marL="9525" marR="9525" marT="9525" marB="0" anchor="b"/>
                </a:tc>
                <a:tc>
                  <a:txBody>
                    <a:bodyPr/>
                    <a:lstStyle/>
                    <a:p>
                      <a:pPr algn="ctr" fontAlgn="b"/>
                      <a:r>
                        <a:rPr lang="en-US" sz="1400" b="0" i="0" u="none" strike="noStrike" dirty="0">
                          <a:solidFill>
                            <a:srgbClr val="000000"/>
                          </a:solidFill>
                          <a:effectLst/>
                          <a:highlight>
                            <a:srgbClr val="00FFFF"/>
                          </a:highlight>
                          <a:latin typeface="Calibri"/>
                        </a:rPr>
                        <a:t>12.41</a:t>
                      </a:r>
                    </a:p>
                  </a:txBody>
                  <a:tcPr marL="9525" marR="9525" marT="9525" marB="0" anchor="b"/>
                </a:tc>
                <a:tc>
                  <a:txBody>
                    <a:bodyPr/>
                    <a:lstStyle/>
                    <a:p>
                      <a:pPr algn="ctr" fontAlgn="b"/>
                      <a:r>
                        <a:rPr lang="en-US" sz="1400" b="0" i="0" u="none" strike="noStrike" dirty="0">
                          <a:solidFill>
                            <a:srgbClr val="000000"/>
                          </a:solidFill>
                          <a:effectLst/>
                          <a:highlight>
                            <a:srgbClr val="00FF00"/>
                          </a:highlight>
                          <a:latin typeface="Calibri"/>
                        </a:rPr>
                        <a:t>59.27</a:t>
                      </a: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1.10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11.10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74.80</a:t>
                      </a:r>
                      <a:endParaRPr lang="en-US" sz="1400" b="0" i="0" u="none" strike="noStrike" dirty="0">
                        <a:solidFill>
                          <a:srgbClr val="000000"/>
                        </a:solidFill>
                        <a:effectLst/>
                        <a:highlight>
                          <a:srgbClr val="00FF00"/>
                        </a:highlight>
                        <a:latin typeface="Calibri"/>
                      </a:endParaRPr>
                    </a:p>
                  </a:txBody>
                  <a:tcPr marL="9525" marR="9525" marT="9525" marB="0" anchor="b"/>
                </a:tc>
                <a:extLst>
                  <a:ext uri="{0D108BD9-81ED-4DB2-BD59-A6C34878D82A}">
                    <a16:rowId xmlns:a16="http://schemas.microsoft.com/office/drawing/2014/main" val="583501616"/>
                  </a:ext>
                </a:extLst>
              </a:tr>
              <a:tr h="237375">
                <a:tc>
                  <a:txBody>
                    <a:bodyPr/>
                    <a:lstStyle/>
                    <a:p>
                      <a:pPr algn="ctr" fontAlgn="b"/>
                      <a:r>
                        <a:rPr lang="en-US" sz="1400" b="1" u="none" strike="noStrike" dirty="0">
                          <a:effectLst/>
                        </a:rPr>
                        <a:t>CML10</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0.32</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13.85</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FF"/>
                          </a:highlight>
                        </a:rPr>
                        <a:t>63.18</a:t>
                      </a:r>
                      <a:endParaRPr lang="en-US" sz="1400" b="0" i="0" u="none" strike="noStrike">
                        <a:solidFill>
                          <a:srgbClr val="000000"/>
                        </a:solidFill>
                        <a:effectLst/>
                        <a:highlight>
                          <a:srgbClr val="00FFFF"/>
                        </a:highlight>
                        <a:latin typeface="Calibri"/>
                      </a:endParaRPr>
                    </a:p>
                  </a:txBody>
                  <a:tcPr marL="9525" marR="9525" marT="9525" marB="0" anchor="b"/>
                </a:tc>
                <a:tc>
                  <a:txBody>
                    <a:bodyPr/>
                    <a:lstStyle/>
                    <a:p>
                      <a:pPr algn="ctr" fontAlgn="b"/>
                      <a:r>
                        <a:rPr lang="en-US" sz="1400" b="0" u="none" strike="noStrike" dirty="0">
                          <a:effectLst/>
                          <a:highlight>
                            <a:srgbClr val="00FF00"/>
                          </a:highlight>
                        </a:rPr>
                        <a:t>98.65</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0.20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0.80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8.70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70.60</a:t>
                      </a:r>
                      <a:endParaRPr lang="en-US" sz="1400" b="0" i="0" u="none" strike="noStrike" dirty="0">
                        <a:solidFill>
                          <a:srgbClr val="000000"/>
                        </a:solidFill>
                        <a:effectLst/>
                        <a:highlight>
                          <a:srgbClr val="00FF00"/>
                        </a:highlight>
                        <a:latin typeface="Calibri"/>
                      </a:endParaRPr>
                    </a:p>
                  </a:txBody>
                  <a:tcPr marL="9525" marR="9525" marT="9525" marB="0" anchor="b"/>
                </a:tc>
                <a:extLst>
                  <a:ext uri="{0D108BD9-81ED-4DB2-BD59-A6C34878D82A}">
                    <a16:rowId xmlns:a16="http://schemas.microsoft.com/office/drawing/2014/main" val="3696179656"/>
                  </a:ext>
                </a:extLst>
              </a:tr>
              <a:tr h="253200">
                <a:tc>
                  <a:txBody>
                    <a:bodyPr/>
                    <a:lstStyle/>
                    <a:p>
                      <a:pPr algn="ctr" fontAlgn="b"/>
                      <a:r>
                        <a:rPr lang="en-US" sz="1400" b="1" u="none" strike="noStrike" dirty="0">
                          <a:effectLst/>
                        </a:rPr>
                        <a:t>SKOV3</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0.20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4.91</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FF"/>
                          </a:highlight>
                        </a:rPr>
                        <a:t>22.64</a:t>
                      </a:r>
                      <a:endParaRPr lang="en-US" sz="1400" b="0" i="0" u="none" strike="noStrike" dirty="0">
                        <a:solidFill>
                          <a:srgbClr val="000000"/>
                        </a:solidFill>
                        <a:effectLst/>
                        <a:highlight>
                          <a:srgbClr val="00FFFF"/>
                        </a:highligh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35.25</a:t>
                      </a:r>
                      <a:endParaRPr lang="en-US" sz="1400" b="0" i="0" u="none" strike="noStrike">
                        <a:solidFill>
                          <a:srgbClr val="000000"/>
                        </a:solidFill>
                        <a:effectLst/>
                        <a:highlight>
                          <a:srgbClr val="00FF00"/>
                        </a:highlight>
                        <a:latin typeface="Calibri"/>
                      </a:endParaRPr>
                    </a:p>
                  </a:txBody>
                  <a:tcPr marL="9525" marR="9525" marT="9525" marB="0" anchor="b"/>
                </a:tc>
                <a:tc>
                  <a:txBody>
                    <a:bodyPr/>
                    <a:lstStyle/>
                    <a:p>
                      <a:pPr algn="ctr" fontAlgn="b"/>
                      <a:r>
                        <a:rPr lang="en-US" sz="1400" b="0" u="none" strike="noStrike" dirty="0">
                          <a:effectLst/>
                        </a:rPr>
                        <a:t>0.40</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0.68</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rPr>
                        <a:t>5.31</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u="none" strike="noStrike" dirty="0">
                          <a:effectLst/>
                          <a:highlight>
                            <a:srgbClr val="00FF00"/>
                          </a:highlight>
                        </a:rPr>
                        <a:t>37.37</a:t>
                      </a:r>
                      <a:endParaRPr lang="en-US" sz="1400" b="0" i="0" u="none" strike="noStrike" dirty="0">
                        <a:solidFill>
                          <a:srgbClr val="000000"/>
                        </a:solidFill>
                        <a:effectLst/>
                        <a:highlight>
                          <a:srgbClr val="00FF00"/>
                        </a:highlight>
                        <a:latin typeface="Calibri"/>
                      </a:endParaRPr>
                    </a:p>
                  </a:txBody>
                  <a:tcPr marL="9525" marR="9525" marT="9525" marB="0" anchor="b"/>
                </a:tc>
                <a:extLst>
                  <a:ext uri="{0D108BD9-81ED-4DB2-BD59-A6C34878D82A}">
                    <a16:rowId xmlns:a16="http://schemas.microsoft.com/office/drawing/2014/main" val="1830230201"/>
                  </a:ext>
                </a:extLst>
              </a:tr>
              <a:tr h="253200">
                <a:tc>
                  <a:txBody>
                    <a:bodyPr/>
                    <a:lstStyle/>
                    <a:p>
                      <a:pPr algn="ctr" fontAlgn="b"/>
                      <a:r>
                        <a:rPr lang="en-US" sz="1400" b="1" i="0" u="none" strike="noStrike" dirty="0">
                          <a:solidFill>
                            <a:srgbClr val="000000"/>
                          </a:solidFill>
                          <a:effectLst/>
                          <a:latin typeface="Calibri" panose="020F0502020204030204" pitchFamily="34" charset="0"/>
                        </a:rPr>
                        <a:t>PC-3</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0.68</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3.99</a:t>
                      </a:r>
                    </a:p>
                  </a:txBody>
                  <a:tcPr marL="9525" marR="9525" marT="9525" marB="0" anchor="b"/>
                </a:tc>
                <a:tc>
                  <a:txBody>
                    <a:bodyPr/>
                    <a:lstStyle/>
                    <a:p>
                      <a:pPr algn="ctr" fontAlgn="b"/>
                      <a:r>
                        <a:rPr lang="en-US" sz="1400" b="0" i="0" u="none" strike="noStrike" dirty="0">
                          <a:solidFill>
                            <a:srgbClr val="000000"/>
                          </a:solidFill>
                          <a:effectLst/>
                          <a:highlight>
                            <a:srgbClr val="00FFFF"/>
                          </a:highlight>
                          <a:latin typeface="Calibri" panose="020F0502020204030204" pitchFamily="34" charset="0"/>
                        </a:rPr>
                        <a:t>22.58</a:t>
                      </a:r>
                    </a:p>
                  </a:txBody>
                  <a:tcPr marL="9525" marR="9525" marT="9525" marB="0" anchor="b"/>
                </a:tc>
                <a:tc>
                  <a:txBody>
                    <a:bodyPr/>
                    <a:lstStyle/>
                    <a:p>
                      <a:pPr algn="ctr" fontAlgn="b"/>
                      <a:r>
                        <a:rPr lang="en-US" sz="1400" b="0" i="0" u="none" strike="noStrike" dirty="0">
                          <a:solidFill>
                            <a:srgbClr val="000000"/>
                          </a:solidFill>
                          <a:effectLst/>
                          <a:highlight>
                            <a:srgbClr val="00FF00"/>
                          </a:highlight>
                          <a:latin typeface="Calibri"/>
                        </a:rPr>
                        <a:t>51.21</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0.77</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16.05</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70.03</a:t>
                      </a:r>
                    </a:p>
                  </a:txBody>
                  <a:tcPr marL="9525" marR="9525" marT="9525" marB="0" anchor="b"/>
                </a:tc>
                <a:tc>
                  <a:txBody>
                    <a:bodyPr/>
                    <a:lstStyle/>
                    <a:p>
                      <a:pPr algn="ctr" fontAlgn="b"/>
                      <a:r>
                        <a:rPr lang="en-US" sz="1400" b="0" i="0" u="none" strike="noStrike" dirty="0">
                          <a:solidFill>
                            <a:srgbClr val="000000"/>
                          </a:solidFill>
                          <a:effectLst/>
                          <a:highlight>
                            <a:srgbClr val="00FF00"/>
                          </a:highlight>
                          <a:latin typeface="Calibri"/>
                        </a:rPr>
                        <a:t>92.22</a:t>
                      </a:r>
                    </a:p>
                  </a:txBody>
                  <a:tcPr marL="9525" marR="9525" marT="9525" marB="0" anchor="b"/>
                </a:tc>
                <a:extLst>
                  <a:ext uri="{0D108BD9-81ED-4DB2-BD59-A6C34878D82A}">
                    <a16:rowId xmlns:a16="http://schemas.microsoft.com/office/drawing/2014/main" val="838937063"/>
                  </a:ext>
                </a:extLst>
              </a:tr>
            </a:tbl>
          </a:graphicData>
        </a:graphic>
      </p:graphicFrame>
      <p:pic>
        <p:nvPicPr>
          <p:cNvPr id="5" name="Picture 4">
            <a:extLst>
              <a:ext uri="{FF2B5EF4-FFF2-40B4-BE49-F238E27FC236}">
                <a16:creationId xmlns:a16="http://schemas.microsoft.com/office/drawing/2014/main" id="{445A3AB7-4280-AF41-82A4-A6C264B36327}"/>
              </a:ext>
            </a:extLst>
          </p:cNvPr>
          <p:cNvPicPr/>
          <p:nvPr/>
        </p:nvPicPr>
        <p:blipFill rotWithShape="1">
          <a:blip r:embed="rId2">
            <a:extLst>
              <a:ext uri="{28A0092B-C50C-407E-A947-70E740481C1C}">
                <a14:useLocalDpi xmlns:a14="http://schemas.microsoft.com/office/drawing/2010/main" val="0"/>
              </a:ext>
            </a:extLst>
          </a:blip>
          <a:srcRect b="15109"/>
          <a:stretch/>
        </p:blipFill>
        <p:spPr bwMode="auto">
          <a:xfrm>
            <a:off x="8442720" y="1787314"/>
            <a:ext cx="3135109" cy="1700107"/>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585012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07F50-1F15-9549-9A29-EC07FFB90897}"/>
              </a:ext>
            </a:extLst>
          </p:cNvPr>
          <p:cNvSpPr>
            <a:spLocks noGrp="1"/>
          </p:cNvSpPr>
          <p:nvPr>
            <p:ph type="title"/>
          </p:nvPr>
        </p:nvSpPr>
        <p:spPr>
          <a:xfrm>
            <a:off x="1097280" y="202520"/>
            <a:ext cx="10058400" cy="1450757"/>
          </a:xfrm>
        </p:spPr>
        <p:txBody>
          <a:bodyPr/>
          <a:lstStyle/>
          <a:p>
            <a:r>
              <a:rPr lang="en-US" dirty="0">
                <a:latin typeface="Verdana" panose="020B0604030504040204" pitchFamily="34" charset="0"/>
                <a:ea typeface="Verdana" panose="020B0604030504040204" pitchFamily="34" charset="0"/>
              </a:rPr>
              <a:t>Future Goals</a:t>
            </a:r>
          </a:p>
        </p:txBody>
      </p:sp>
      <p:sp>
        <p:nvSpPr>
          <p:cNvPr id="3" name="Content Placeholder 2">
            <a:extLst>
              <a:ext uri="{FF2B5EF4-FFF2-40B4-BE49-F238E27FC236}">
                <a16:creationId xmlns:a16="http://schemas.microsoft.com/office/drawing/2014/main" id="{5434504E-08A7-D64B-BEF8-94DFC6EACEFF}"/>
              </a:ext>
            </a:extLst>
          </p:cNvPr>
          <p:cNvSpPr>
            <a:spLocks noGrp="1"/>
          </p:cNvSpPr>
          <p:nvPr>
            <p:ph idx="1"/>
          </p:nvPr>
        </p:nvSpPr>
        <p:spPr/>
        <p:txBody>
          <a:bodyPr>
            <a:normAutofit/>
          </a:bodyPr>
          <a:lstStyle/>
          <a:p>
            <a:pPr marL="0" lvl="0" indent="0" algn="just" eaLnBrk="0" fontAlgn="base" hangingPunct="0">
              <a:lnSpc>
                <a:spcPct val="100000"/>
              </a:lnSpc>
              <a:spcBef>
                <a:spcPct val="0"/>
              </a:spcBef>
              <a:spcAft>
                <a:spcPct val="0"/>
              </a:spcAft>
              <a:buClrTx/>
              <a:buSzTx/>
              <a:buNone/>
            </a:pPr>
            <a:r>
              <a:rPr lang="en-US" altLang="en-US" sz="1800" dirty="0">
                <a:solidFill>
                  <a:schemeClr val="tx1"/>
                </a:solidFill>
                <a:latin typeface="Verdana" panose="020B0604030504040204" pitchFamily="34" charset="0"/>
                <a:ea typeface="Verdana" panose="020B0604030504040204" pitchFamily="34" charset="0"/>
                <a:cs typeface="Arial" panose="020B0604020202020204" pitchFamily="34" charset="0"/>
              </a:rPr>
              <a:t>We will use an affinity isolation approach using whole virus (CAVGFP) to identify the cell surface molecules associated with cell binding and internalization of CAV2.</a:t>
            </a:r>
            <a:endParaRPr lang="en-US" altLang="en-US" sz="18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82409253"/>
      </p:ext>
    </p:extLst>
  </p:cSld>
  <p:clrMapOvr>
    <a:masterClrMapping/>
  </p:clrMapOvr>
</p:sld>
</file>

<file path=ppt/theme/theme1.xml><?xml version="1.0" encoding="utf-8"?>
<a:theme xmlns:a="http://schemas.openxmlformats.org/drawingml/2006/main" name="1_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docProps/app.xml><?xml version="1.0" encoding="utf-8"?>
<Properties xmlns="http://schemas.openxmlformats.org/officeDocument/2006/extended-properties" xmlns:vt="http://schemas.openxmlformats.org/officeDocument/2006/docPropsVTypes">
  <TotalTime>199</TotalTime>
  <Words>692</Words>
  <Application>Microsoft Office PowerPoint</Application>
  <PresentationFormat>Widescreen</PresentationFormat>
  <Paragraphs>138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Verdana</vt:lpstr>
      <vt:lpstr>1_Retrospect</vt:lpstr>
      <vt:lpstr>Poster presentation</vt:lpstr>
      <vt:lpstr>The Importance of Gene Therapy</vt:lpstr>
      <vt:lpstr>Human Adenovirus (AD5)</vt:lpstr>
      <vt:lpstr>Canine Adenovirus type 2 (CAV2)</vt:lpstr>
      <vt:lpstr>Methods</vt:lpstr>
      <vt:lpstr>Result and Conclusions</vt:lpstr>
      <vt:lpstr>Future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presentation</dc:title>
  <dc:creator>Payal Agarwal</dc:creator>
  <cp:lastModifiedBy>Madison Hogans</cp:lastModifiedBy>
  <cp:revision>66</cp:revision>
  <dcterms:created xsi:type="dcterms:W3CDTF">2020-10-29T03:46:37Z</dcterms:created>
  <dcterms:modified xsi:type="dcterms:W3CDTF">2020-10-30T00:20:12Z</dcterms:modified>
</cp:coreProperties>
</file>