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6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89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1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560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7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582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174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26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47DD0D0-AC63-45C4-A254-1ADEF96C0E0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73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976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044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47DD0D0-AC63-45C4-A254-1ADEF96C0E0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188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07093" y="510911"/>
            <a:ext cx="5554266" cy="653143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Poster presentation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303075" y="1890521"/>
            <a:ext cx="8746050" cy="185915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Effects of </a:t>
            </a:r>
            <a:r>
              <a:rPr lang="en-US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lactocrine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 insufficiency from birth on the uterine transcriptome</a:t>
            </a:r>
          </a:p>
          <a:p>
            <a:pPr algn="ctr"/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and gut microbiome in neonatal pigs on postnatal day 14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5657" y="4519749"/>
            <a:ext cx="2281646" cy="1001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737293" y="4476140"/>
            <a:ext cx="111784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u="sng" strike="noStrike" baseline="0" dirty="0">
                <a:latin typeface="Calibri-Bold"/>
              </a:rPr>
              <a:t>Xiaolei Ma</a:t>
            </a:r>
            <a:r>
              <a:rPr lang="en-US" sz="1800" b="1" i="0" u="sng" strike="noStrike" baseline="30000" dirty="0">
                <a:latin typeface="Calibri-Bold"/>
              </a:rPr>
              <a:t>1</a:t>
            </a:r>
            <a:r>
              <a:rPr lang="en-US" sz="1800" b="1" i="0" u="none" strike="noStrike" baseline="0" dirty="0">
                <a:latin typeface="Calibri-Bold"/>
              </a:rPr>
              <a:t>, </a:t>
            </a:r>
            <a:r>
              <a:rPr lang="en-US" sz="1800" b="1" i="0" u="none" strike="noStrike" baseline="0" dirty="0" err="1">
                <a:latin typeface="Calibri-Bold"/>
              </a:rPr>
              <a:t>Wenqi</a:t>
            </a:r>
            <a:r>
              <a:rPr lang="en-US" sz="1800" b="1" i="0" u="none" strike="noStrike" baseline="0" dirty="0">
                <a:latin typeface="Calibri-Bold"/>
              </a:rPr>
              <a:t> Cao</a:t>
            </a:r>
            <a:r>
              <a:rPr lang="en-US" sz="1800" b="1" i="0" u="none" strike="noStrike" baseline="30000" dirty="0">
                <a:latin typeface="Calibri-Bold"/>
              </a:rPr>
              <a:t>1</a:t>
            </a:r>
            <a:r>
              <a:rPr lang="en-US" sz="1800" b="1" i="0" u="none" strike="noStrike" baseline="0" dirty="0">
                <a:latin typeface="Calibri-Bold"/>
              </a:rPr>
              <a:t>, Clay A. Lents</a:t>
            </a:r>
            <a:r>
              <a:rPr lang="en-US" sz="1800" b="1" i="0" u="none" strike="noStrike" baseline="30000" dirty="0">
                <a:latin typeface="Calibri-Bold"/>
              </a:rPr>
              <a:t>3</a:t>
            </a:r>
            <a:r>
              <a:rPr lang="en-US" sz="1800" b="1" i="0" u="none" strike="noStrike" baseline="0" dirty="0">
                <a:latin typeface="Calibri-Bold"/>
              </a:rPr>
              <a:t>, Carol A. Bagnell</a:t>
            </a:r>
            <a:r>
              <a:rPr lang="en-US" sz="1800" b="1" i="0" u="none" strike="noStrike" baseline="30000" dirty="0">
                <a:latin typeface="Calibri-Bold"/>
              </a:rPr>
              <a:t>4†</a:t>
            </a:r>
            <a:r>
              <a:rPr lang="en-US" sz="1800" b="1" i="0" u="none" strike="noStrike" baseline="0" dirty="0">
                <a:latin typeface="Calibri-Bold"/>
              </a:rPr>
              <a:t>, Frank F. Bartol</a:t>
            </a:r>
            <a:r>
              <a:rPr lang="en-US" sz="1800" b="1" i="0" u="none" baseline="30000" dirty="0">
                <a:latin typeface="Calibri-Bold"/>
              </a:rPr>
              <a:t>1,2</a:t>
            </a:r>
            <a:r>
              <a:rPr lang="en-US" sz="1800" b="1" i="0" u="none" strike="noStrike" baseline="30000" dirty="0">
                <a:latin typeface="Calibri-Bold"/>
              </a:rPr>
              <a:t>† </a:t>
            </a:r>
            <a:r>
              <a:rPr lang="en-US" sz="1800" b="1" i="0" u="none" strike="noStrike" baseline="0" dirty="0">
                <a:latin typeface="Calibri-Bold"/>
              </a:rPr>
              <a:t>and Xu Wang</a:t>
            </a:r>
            <a:r>
              <a:rPr lang="en-US" sz="1800" b="1" i="0" u="none" strike="noStrike" baseline="30000" dirty="0">
                <a:latin typeface="Calibri-Bold"/>
              </a:rPr>
              <a:t>1,2,5†</a:t>
            </a:r>
          </a:p>
          <a:p>
            <a:pPr algn="l"/>
            <a:r>
              <a:rPr lang="en-US" sz="1800" b="0" i="0" u="none" strike="noStrike" baseline="30000" dirty="0">
                <a:latin typeface="Calibri" panose="020F0502020204030204" pitchFamily="34" charset="0"/>
              </a:rPr>
              <a:t>1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College of Veterinary medicine</a:t>
            </a:r>
          </a:p>
          <a:p>
            <a:pPr algn="l"/>
            <a:r>
              <a:rPr lang="en-US" sz="1800" b="0" i="0" u="none" strike="noStrike" baseline="30000" dirty="0">
                <a:latin typeface="Calibri" panose="020F0502020204030204" pitchFamily="34" charset="0"/>
              </a:rPr>
              <a:t>2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 Alabama Agricultural Experiment St</a:t>
            </a:r>
            <a:r>
              <a:rPr lang="en-US" altLang="zh-CN" sz="1800" b="0" i="0" u="none" strike="noStrike" baseline="0" dirty="0">
                <a:latin typeface="Calibri" panose="020F0502020204030204" pitchFamily="34" charset="0"/>
              </a:rPr>
              <a:t>ati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on</a:t>
            </a:r>
          </a:p>
          <a:p>
            <a:pPr algn="l"/>
            <a:r>
              <a:rPr lang="en-US" sz="1800" b="0" i="0" u="none" strike="noStrike" baseline="30000" dirty="0">
                <a:latin typeface="Calibri" panose="020F0502020204030204" pitchFamily="34" charset="0"/>
              </a:rPr>
              <a:t>3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USDA-ARS, US Meat Animal Research Center</a:t>
            </a:r>
          </a:p>
          <a:p>
            <a:pPr algn="l"/>
            <a:r>
              <a:rPr lang="en-US" sz="1800" b="0" i="0" u="none" strike="noStrike" baseline="30000" dirty="0">
                <a:latin typeface="Calibri" panose="020F0502020204030204" pitchFamily="34" charset="0"/>
              </a:rPr>
              <a:t>4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 Department of Animal Sciences, Rutgers University</a:t>
            </a:r>
          </a:p>
          <a:p>
            <a:pPr algn="l"/>
            <a:r>
              <a:rPr lang="en-US" sz="1800" b="0" i="0" u="none" strike="noStrike" baseline="30000" dirty="0">
                <a:latin typeface="Calibri" panose="020F0502020204030204" pitchFamily="34" charset="0"/>
              </a:rPr>
              <a:t>5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HudsonHudsonAlpha Ins􀆟</a:t>
            </a:r>
            <a:r>
              <a:rPr lang="en-US" sz="1800" b="0" i="0" u="none" strike="noStrike" baseline="0" dirty="0" err="1">
                <a:latin typeface="Calibri" panose="020F0502020204030204" pitchFamily="34" charset="0"/>
              </a:rPr>
              <a:t>tute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 for Biotechnology.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 descr="Swine - Merck Animal Health">
            <a:extLst>
              <a:ext uri="{FF2B5EF4-FFF2-40B4-BE49-F238E27FC236}">
                <a16:creationId xmlns:a16="http://schemas.microsoft.com/office/drawing/2014/main" id="{14880ADF-8EB8-44FA-8436-8AF595A40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58" y="1890521"/>
            <a:ext cx="30575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243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71292-C5F0-4915-8E9F-5839C94BA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</a:t>
            </a:r>
            <a:r>
              <a:rPr lang="en-US" altLang="zh-CN" b="1" dirty="0"/>
              <a:t>ti</a:t>
            </a:r>
            <a:r>
              <a:rPr lang="en-US" b="1" dirty="0"/>
              <a:t>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3A9008-305C-4C5D-98AF-686AEEF807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2112" y="2791004"/>
            <a:ext cx="9984957" cy="19822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AF8678-AF24-43B4-8870-46C5EF4D3AED}"/>
              </a:ext>
            </a:extLst>
          </p:cNvPr>
          <p:cNvSpPr txBox="1"/>
          <p:nvPr/>
        </p:nvSpPr>
        <p:spPr>
          <a:xfrm>
            <a:off x="1911985" y="2117854"/>
            <a:ext cx="9903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Maternal effects on offspring phenotype do not end at birth.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BBCEA2E-C2F6-44E2-B8FD-F84FE0071A7B}"/>
              </a:ext>
            </a:extLst>
          </p:cNvPr>
          <p:cNvSpPr/>
          <p:nvPr/>
        </p:nvSpPr>
        <p:spPr>
          <a:xfrm>
            <a:off x="1514475" y="2181225"/>
            <a:ext cx="295275" cy="2952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37A253-36C0-4223-9E49-6C108A1C7DA9}"/>
              </a:ext>
            </a:extLst>
          </p:cNvPr>
          <p:cNvSpPr txBox="1"/>
          <p:nvPr/>
        </p:nvSpPr>
        <p:spPr>
          <a:xfrm>
            <a:off x="1911985" y="5161830"/>
            <a:ext cx="100704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Previous research established that </a:t>
            </a:r>
            <a:r>
              <a:rPr lang="en-US" b="1" dirty="0" err="1"/>
              <a:t>lactocrine</a:t>
            </a:r>
            <a:r>
              <a:rPr lang="en-US" b="1" dirty="0"/>
              <a:t> insufficiency from birth in pigs altered the postnatal uterine developmental program and reduced lifetime fecundity in adult, neonatally </a:t>
            </a:r>
            <a:r>
              <a:rPr lang="en-US" b="1" dirty="0" err="1"/>
              <a:t>lactocrine</a:t>
            </a:r>
            <a:r>
              <a:rPr lang="en-US" b="1" dirty="0"/>
              <a:t> insufficient females.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078E145-DB9C-47F1-9AC7-0A80258C682F}"/>
              </a:ext>
            </a:extLst>
          </p:cNvPr>
          <p:cNvSpPr/>
          <p:nvPr/>
        </p:nvSpPr>
        <p:spPr>
          <a:xfrm>
            <a:off x="1514475" y="5235887"/>
            <a:ext cx="295275" cy="2952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FADCB0-3D17-42E8-AAFB-5E1EF68B74A1}"/>
              </a:ext>
            </a:extLst>
          </p:cNvPr>
          <p:cNvSpPr txBox="1"/>
          <p:nvPr/>
        </p:nvSpPr>
        <p:spPr>
          <a:xfrm>
            <a:off x="2409826" y="6391275"/>
            <a:ext cx="923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Picture from F. F. </a:t>
            </a:r>
            <a:r>
              <a:rPr lang="en-US" sz="1800" b="0" i="0" u="none" strike="noStrike" baseline="0" dirty="0" err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Bartol</a:t>
            </a:r>
            <a:r>
              <a:rPr lang="en-US" sz="18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800" b="0" i="1" u="none" strike="noStrike" baseline="0" dirty="0">
                <a:solidFill>
                  <a:schemeClr val="bg1">
                    <a:lumMod val="75000"/>
                  </a:schemeClr>
                </a:solidFill>
                <a:latin typeface="Calibri-Italic"/>
              </a:rPr>
              <a:t>et, al. </a:t>
            </a:r>
            <a:r>
              <a:rPr lang="en-US" sz="1800" b="0" i="1" u="none" strike="noStrike" baseline="0" dirty="0">
                <a:solidFill>
                  <a:schemeClr val="bg1">
                    <a:lumMod val="75000"/>
                  </a:schemeClr>
                </a:solidFill>
                <a:latin typeface="Arial-ItalicMT"/>
              </a:rPr>
              <a:t>Journal of animal science</a:t>
            </a:r>
            <a:r>
              <a:rPr lang="en-US" sz="18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MT"/>
              </a:rPr>
              <a:t>, </a:t>
            </a:r>
            <a:r>
              <a:rPr lang="en-US" sz="1800" b="0" i="1" u="none" strike="noStrike" baseline="0" dirty="0">
                <a:solidFill>
                  <a:schemeClr val="bg1">
                    <a:lumMod val="75000"/>
                  </a:schemeClr>
                </a:solidFill>
                <a:latin typeface="Arial-ItalicMT"/>
              </a:rPr>
              <a:t>95</a:t>
            </a:r>
            <a:r>
              <a:rPr lang="en-US" sz="18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MT"/>
              </a:rPr>
              <a:t>(5), 2200-2210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[</a:t>
            </a:r>
            <a:r>
              <a:rPr lang="en-US" sz="18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MT"/>
                <a:ea typeface="DengXian" panose="02010600030101010101" pitchFamily="2" charset="-122"/>
              </a:rPr>
              <a:t>1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]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583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90425-402E-4417-A97A-967F10A88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0" u="none" strike="noStrike" baseline="0" dirty="0">
                <a:latin typeface="Calibri Light" panose="020F0302020204030204" pitchFamily="34" charset="0"/>
                <a:cs typeface="Calibri Light" panose="020F0302020204030204" pitchFamily="34" charset="0"/>
              </a:rPr>
              <a:t>Research Aim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A584B-3272-44E5-B13B-557E588DF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b="0" i="0" u="none" strike="noStrike" baseline="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800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0" i="0" u="none" strike="noStrike" baseline="0" dirty="0">
                <a:latin typeface="Calibri" panose="020F0502020204030204" pitchFamily="34" charset="0"/>
              </a:rPr>
              <a:t> To determine the effects of </a:t>
            </a:r>
            <a:r>
              <a:rPr lang="en-US" sz="2800" b="0" i="0" u="none" strike="noStrike" baseline="0" dirty="0" err="1">
                <a:latin typeface="Calibri" panose="020F0502020204030204" pitchFamily="34" charset="0"/>
              </a:rPr>
              <a:t>lactocrine</a:t>
            </a:r>
            <a:r>
              <a:rPr lang="en-US" sz="2800" b="0" i="0" u="none" strike="noStrike" baseline="0" dirty="0">
                <a:latin typeface="Calibri" panose="020F0502020204030204" pitchFamily="34" charset="0"/>
              </a:rPr>
              <a:t> insufficiency from birth on the gut microbiome and uterine transcriptome in gilts on PND14 using whole genome shotgun metagenomic and transcriptomic sequencing approaches.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7409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F19DD-3C6C-462A-AF8D-D23375F4E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Design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9A9238C-8747-4E6C-8793-C7F39410D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5338" y="2271713"/>
            <a:ext cx="7200900" cy="3190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B80AF9-8AA2-4A37-9B61-D8E60DA29A1A}"/>
              </a:ext>
            </a:extLst>
          </p:cNvPr>
          <p:cNvSpPr txBox="1"/>
          <p:nvPr/>
        </p:nvSpPr>
        <p:spPr>
          <a:xfrm>
            <a:off x="504824" y="2819400"/>
            <a:ext cx="24098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Lactocrine</a:t>
            </a:r>
            <a:r>
              <a:rPr lang="en-US" dirty="0"/>
              <a:t> insufficiency from birth in pigs is indicated by reduced serum immunoglobulin </a:t>
            </a:r>
            <a:r>
              <a:rPr lang="en-US" dirty="0" err="1"/>
              <a:t>immunocrit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iCrit</a:t>
            </a:r>
            <a:r>
              <a:rPr lang="en-US" dirty="0">
                <a:solidFill>
                  <a:srgbClr val="FF0000"/>
                </a:solidFill>
              </a:rPr>
              <a:t>) </a:t>
            </a:r>
            <a:r>
              <a:rPr lang="en-US" dirty="0"/>
              <a:t>ratios.</a:t>
            </a:r>
          </a:p>
        </p:txBody>
      </p:sp>
    </p:spTree>
    <p:extLst>
      <p:ext uri="{BB962C8B-B14F-4D97-AF65-F5344CB8AC3E}">
        <p14:creationId xmlns:p14="http://schemas.microsoft.com/office/powerpoint/2010/main" val="3409857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E6AC5-D990-4C01-93EF-A5BA4C5B6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92F43A-83DC-420E-A90B-1B9EA06FF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045" y="1223962"/>
            <a:ext cx="9972675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53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AB81B-8AA3-46B7-A7BA-186A9329E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B0360-4B21-4BA9-A099-A77B6E315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0B7D7E-09AF-4DC8-83B7-579210DE4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73" y="-99664"/>
            <a:ext cx="10844213" cy="630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140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6BC34-66C6-44BE-B6D2-85096C70B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E8180-A4E7-4A19-9060-BD7C3ACFB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D36FCA-4D61-4244-9185-261A813D9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50" y="1509712"/>
            <a:ext cx="756285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49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4A280-EA05-4D0C-A6F2-BAC10F3ED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29D3D-50CD-48F3-929D-4459988C5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E98218-3B14-4AFF-ADE9-82F7837F3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309" y="67605"/>
            <a:ext cx="7009342" cy="617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68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CA964-4E77-41A2-9AC2-A82EBF8A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3859A-4F5F-4A36-81D8-A698AAAC7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F85F7C-F59D-4A0A-B1F9-4CB5FAA9B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725" y="1845734"/>
            <a:ext cx="771525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78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191</TotalTime>
  <Words>192</Words>
  <Application>Microsoft Office PowerPoint</Application>
  <PresentationFormat>Widescreen</PresentationFormat>
  <Paragraphs>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Arial-ItalicMT</vt:lpstr>
      <vt:lpstr>ArialMT</vt:lpstr>
      <vt:lpstr>Calibri-Bold</vt:lpstr>
      <vt:lpstr>Calibri-Italic</vt:lpstr>
      <vt:lpstr>DengXian</vt:lpstr>
      <vt:lpstr>Calibri</vt:lpstr>
      <vt:lpstr>Calibri Light</vt:lpstr>
      <vt:lpstr>Verdana</vt:lpstr>
      <vt:lpstr>Wingdings</vt:lpstr>
      <vt:lpstr>Retrospect</vt:lpstr>
      <vt:lpstr>Poster presentation</vt:lpstr>
      <vt:lpstr>Introduction</vt:lpstr>
      <vt:lpstr>Research Aim</vt:lpstr>
      <vt:lpstr>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Auburn University CVM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 presentation</dc:title>
  <dc:creator>Vinicia C Biancardi</dc:creator>
  <cp:lastModifiedBy>Xiaolei Ma</cp:lastModifiedBy>
  <cp:revision>22</cp:revision>
  <dcterms:created xsi:type="dcterms:W3CDTF">2020-10-16T15:33:38Z</dcterms:created>
  <dcterms:modified xsi:type="dcterms:W3CDTF">2020-11-02T20:18:11Z</dcterms:modified>
</cp:coreProperties>
</file>