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0" r:id="rId1"/>
  </p:sld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219421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210" algn="l" defTabSz="219421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8419" algn="l" defTabSz="219421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2629" algn="l" defTabSz="219421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6834" algn="l" defTabSz="219421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1043" algn="l" defTabSz="219421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5253" algn="l" defTabSz="219421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59462" algn="l" defTabSz="219421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3672" algn="l" defTabSz="219421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987374-D7F8-C8A8-451A-633EFAB5ACAD}" name="Fred Caldwell" initials="FC" userId="S::caldwfj@auburn.edu::0e0e68ea-ca6b-4682-affe-8bc76af50ce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dsey Boone" initials="LB" lastIdx="12" clrIdx="0"/>
  <p:cmAuthor id="2" name="Fred Caldwell" initials="FC" lastIdx="7" clrIdx="1"/>
  <p:cmAuthor id="3" name="Sandra Zetterström" initials="SZ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6226"/>
    <a:srgbClr val="F7DBB3"/>
    <a:srgbClr val="010439"/>
    <a:srgbClr val="4780A1"/>
    <a:srgbClr val="4D4334"/>
    <a:srgbClr val="4B3F31"/>
    <a:srgbClr val="483B2E"/>
    <a:srgbClr val="27221B"/>
    <a:srgbClr val="614A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2F4B09-9A53-97A8-B4D0-84F6289F7784}" v="7" dt="2020-10-28T03:29:42.160"/>
    <p1510:client id="{99456751-EBB5-40CE-BB6F-0F39341CA2CF}" v="45" dt="2020-10-28T22:54:07.8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>
      <p:cViewPr>
        <p:scale>
          <a:sx n="23" d="100"/>
          <a:sy n="23" d="100"/>
        </p:scale>
        <p:origin x="-1840" y="208"/>
      </p:cViewPr>
      <p:guideLst>
        <p:guide orient="horz" pos="10368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8/10/relationships/authors" Target="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36260897" y="25220559"/>
            <a:ext cx="9086155" cy="6212294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38912" tIns="219456" rIns="438912" bIns="219456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594611" y="3726185"/>
            <a:ext cx="38701978" cy="7056120"/>
          </a:xfrm>
        </p:spPr>
        <p:txBody>
          <a:bodyPr anchor="b">
            <a:normAutofit/>
          </a:bodyPr>
          <a:lstStyle>
            <a:lvl1pPr algn="r">
              <a:defRPr sz="211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594611" y="10801344"/>
            <a:ext cx="38701978" cy="8412480"/>
          </a:xfrm>
        </p:spPr>
        <p:txBody>
          <a:bodyPr/>
          <a:lstStyle>
            <a:lvl1pPr marL="0" marR="175565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</a:lvl2pPr>
            <a:lvl3pPr marL="4389120" indent="0" algn="ctr">
              <a:buNone/>
            </a:lvl3pPr>
            <a:lvl4pPr marL="6583680" indent="0" algn="ctr">
              <a:buNone/>
            </a:lvl4pPr>
            <a:lvl5pPr marL="8778240" indent="0" algn="ctr">
              <a:buNone/>
            </a:lvl5pPr>
            <a:lvl6pPr marL="10972800" indent="0" algn="ctr">
              <a:buNone/>
            </a:lvl6pPr>
            <a:lvl7pPr marL="13167360" indent="0" algn="ctr">
              <a:buNone/>
            </a:lvl7pPr>
            <a:lvl8pPr marL="15361920" indent="0" algn="ctr">
              <a:buNone/>
            </a:lvl8pPr>
            <a:lvl9pPr marL="1755648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583680" y="28860751"/>
            <a:ext cx="27797760" cy="1752600"/>
          </a:xfrm>
        </p:spPr>
        <p:txBody>
          <a:bodyPr tIns="0" bIns="0" anchor="t"/>
          <a:lstStyle>
            <a:lvl1pPr algn="r">
              <a:defRPr sz="4800"/>
            </a:lvl1pPr>
          </a:lstStyle>
          <a:p>
            <a:fld id="{7C8E3B2A-F351-0F47-A1E5-9C60E8CDE454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6583680" y="27123382"/>
            <a:ext cx="27797760" cy="1752600"/>
          </a:xfrm>
        </p:spPr>
        <p:txBody>
          <a:bodyPr tIns="0" bIns="0" anchor="b"/>
          <a:lstStyle>
            <a:lvl1pPr algn="r">
              <a:defRPr sz="53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0282786" y="27611076"/>
            <a:ext cx="2414016" cy="1752600"/>
          </a:xfrm>
        </p:spPr>
        <p:txBody>
          <a:bodyPr anchor="ctr"/>
          <a:lstStyle>
            <a:lvl1pPr algn="ctr">
              <a:defRPr sz="6200">
                <a:solidFill>
                  <a:srgbClr val="FFFFFF"/>
                </a:solidFill>
              </a:defRPr>
            </a:lvl1pPr>
          </a:lstStyle>
          <a:p>
            <a:fld id="{BF808DFA-26AC-1149-9ADC-199E2D8988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283971"/>
            <a:ext cx="39502080" cy="6715354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0" y="9037478"/>
            <a:ext cx="39502080" cy="21945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998989" y="31104230"/>
            <a:ext cx="10241280" cy="1448410"/>
          </a:xfrm>
        </p:spPr>
        <p:txBody>
          <a:bodyPr/>
          <a:lstStyle/>
          <a:p>
            <a:fld id="{7C8E3B2A-F351-0F47-A1E5-9C60E8CDE454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4560" y="31108654"/>
            <a:ext cx="20448269" cy="1443989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8DFA-26AC-1149-9ADC-199E2D8988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33763" y="33766"/>
            <a:ext cx="43823674" cy="32817115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38912" tIns="219456" rIns="438912" bIns="219456" anchor="ctr"/>
          <a:lstStyle/>
          <a:p>
            <a:pPr marL="0" algn="ctr" defTabSz="4389120" rtl="0" eaLnBrk="1" latinLnBrk="0" hangingPunct="1"/>
            <a:endParaRPr kumimoji="0" lang="en-US" sz="86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36260897" y="1485552"/>
            <a:ext cx="9086155" cy="6212294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38912" tIns="219456" rIns="438912" bIns="219456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387034" y="31089600"/>
            <a:ext cx="10241280" cy="1463040"/>
          </a:xfrm>
        </p:spPr>
        <p:txBody>
          <a:bodyPr/>
          <a:lstStyle/>
          <a:p>
            <a:fld id="{7C8E3B2A-F351-0F47-A1E5-9C60E8CDE454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73005" y="31108654"/>
            <a:ext cx="20448269" cy="1443989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565069" y="3886198"/>
            <a:ext cx="2414016" cy="1443989"/>
          </a:xfrm>
        </p:spPr>
        <p:txBody>
          <a:bodyPr/>
          <a:lstStyle/>
          <a:p>
            <a:fld id="{BF808DFA-26AC-1149-9ADC-199E2D8988B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31050214" y="45029"/>
            <a:ext cx="12829733" cy="912100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33766"/>
            <a:ext cx="43857437" cy="32850878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303030"/>
            <a:ext cx="34747200" cy="6537960"/>
          </a:xfrm>
        </p:spPr>
        <p:txBody>
          <a:bodyPr anchor="ctr"/>
          <a:lstStyle>
            <a:lvl1pPr marL="0" algn="l">
              <a:buNone/>
              <a:defRPr sz="17300" b="1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7840973"/>
            <a:ext cx="18653760" cy="10972800"/>
          </a:xfrm>
        </p:spPr>
        <p:txBody>
          <a:bodyPr anchor="t"/>
          <a:lstStyle>
            <a:lvl1pPr marL="263347" indent="0" algn="l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560" y="8267700"/>
            <a:ext cx="19385280" cy="21724622"/>
          </a:xfrm>
        </p:spPr>
        <p:txBody>
          <a:bodyPr/>
          <a:lstStyle>
            <a:lvl1pPr>
              <a:defRPr sz="125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0" y="8267700"/>
            <a:ext cx="19385280" cy="21724622"/>
          </a:xfrm>
        </p:spPr>
        <p:txBody>
          <a:bodyPr/>
          <a:lstStyle>
            <a:lvl1pPr>
              <a:defRPr sz="125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998989" y="31108651"/>
            <a:ext cx="10241280" cy="1448410"/>
          </a:xfrm>
        </p:spPr>
        <p:txBody>
          <a:bodyPr/>
          <a:lstStyle/>
          <a:p>
            <a:fld id="{7C8E3B2A-F351-0F47-A1E5-9C60E8CDE454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94560" y="31108651"/>
            <a:ext cx="20448269" cy="144841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29696" y="31108651"/>
            <a:ext cx="2414016" cy="1448410"/>
          </a:xfrm>
        </p:spPr>
        <p:txBody>
          <a:bodyPr/>
          <a:lstStyle/>
          <a:p>
            <a:fld id="{BF808DFA-26AC-1149-9ADC-199E2D8988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350" y="1395513"/>
            <a:ext cx="5120640" cy="29538778"/>
          </a:xfrm>
        </p:spPr>
        <p:txBody>
          <a:bodyPr vert="vert270" anchor="b"/>
          <a:lstStyle>
            <a:lvl1pPr marL="0" algn="ctr">
              <a:defRPr sz="158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2029" y="1395514"/>
            <a:ext cx="2788915" cy="14484096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7700" b="0">
                <a:solidFill>
                  <a:schemeClr val="tx1"/>
                </a:solidFill>
              </a:defRPr>
            </a:lvl1pPr>
            <a:lvl2pPr>
              <a:buNone/>
              <a:defRPr sz="9600" b="1"/>
            </a:lvl2pPr>
            <a:lvl3pPr>
              <a:buNone/>
              <a:defRPr sz="8600" b="1"/>
            </a:lvl3pPr>
            <a:lvl4pPr>
              <a:buNone/>
              <a:defRPr sz="7700" b="1"/>
            </a:lvl4pPr>
            <a:lvl5pPr>
              <a:buNone/>
              <a:defRPr sz="77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552029" y="16450195"/>
            <a:ext cx="2788915" cy="14484096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7700" b="0">
                <a:solidFill>
                  <a:schemeClr val="tx1"/>
                </a:solidFill>
              </a:defRPr>
            </a:lvl1pPr>
            <a:lvl2pPr>
              <a:buNone/>
              <a:defRPr sz="9600" b="1"/>
            </a:lvl2pPr>
            <a:lvl3pPr>
              <a:buNone/>
              <a:defRPr sz="8600" b="1"/>
            </a:lvl3pPr>
            <a:lvl4pPr>
              <a:buNone/>
              <a:defRPr sz="7700" b="1"/>
            </a:lvl4pPr>
            <a:lvl5pPr>
              <a:buNone/>
              <a:defRPr sz="77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9706704" y="1395514"/>
            <a:ext cx="32918400" cy="14484096"/>
          </a:xfrm>
        </p:spPr>
        <p:txBody>
          <a:bodyPr/>
          <a:lstStyle>
            <a:lvl1pPr algn="l">
              <a:defRPr sz="11500"/>
            </a:lvl1pPr>
            <a:lvl2pPr algn="l">
              <a:defRPr sz="9600"/>
            </a:lvl2pPr>
            <a:lvl3pPr algn="l">
              <a:defRPr sz="8600"/>
            </a:lvl3pPr>
            <a:lvl4pPr algn="l">
              <a:defRPr sz="7700"/>
            </a:lvl4pPr>
            <a:lvl5pPr algn="l">
              <a:defRPr sz="77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706704" y="16450195"/>
            <a:ext cx="32918400" cy="14484096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2998989" y="31108651"/>
            <a:ext cx="10226650" cy="1448410"/>
          </a:xfrm>
        </p:spPr>
        <p:txBody>
          <a:bodyPr/>
          <a:lstStyle/>
          <a:p>
            <a:fld id="{7C8E3B2A-F351-0F47-A1E5-9C60E8CDE454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194560" y="31108651"/>
            <a:ext cx="20453299" cy="144841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6429696" y="31118861"/>
            <a:ext cx="2414016" cy="1448410"/>
          </a:xfrm>
        </p:spPr>
        <p:txBody>
          <a:bodyPr/>
          <a:lstStyle>
            <a:lvl1pPr algn="ctr">
              <a:defRPr/>
            </a:lvl1pPr>
          </a:lstStyle>
          <a:p>
            <a:fld id="{BF808DFA-26AC-1149-9ADC-199E2D8988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E3B2A-F351-0F47-A1E5-9C60E8CDE454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8DFA-26AC-1149-9ADC-199E2D8988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2998989" y="31108651"/>
            <a:ext cx="10241280" cy="1448410"/>
          </a:xfrm>
        </p:spPr>
        <p:txBody>
          <a:bodyPr/>
          <a:lstStyle/>
          <a:p>
            <a:fld id="{7C8E3B2A-F351-0F47-A1E5-9C60E8CDE454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194560" y="31113074"/>
            <a:ext cx="20448269" cy="1443989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6429696" y="31108651"/>
            <a:ext cx="2414016" cy="1448410"/>
          </a:xfrm>
        </p:spPr>
        <p:txBody>
          <a:bodyPr/>
          <a:lstStyle/>
          <a:p>
            <a:fld id="{BF808DFA-26AC-1149-9ADC-199E2D8988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3389" y="1764787"/>
            <a:ext cx="4389120" cy="28529280"/>
          </a:xfrm>
        </p:spPr>
        <p:txBody>
          <a:bodyPr vert="vert270" anchor="b"/>
          <a:lstStyle>
            <a:lvl1pPr marL="0" marR="87782" algn="r">
              <a:spcBef>
                <a:spcPts val="0"/>
              </a:spcBef>
              <a:buNone/>
              <a:defRPr sz="139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452109" y="1764787"/>
            <a:ext cx="11704320" cy="2852928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6700"/>
            </a:lvl1pPr>
            <a:lvl2pPr>
              <a:buNone/>
              <a:defRPr sz="5800"/>
            </a:lvl2pPr>
            <a:lvl3pPr>
              <a:buNone/>
              <a:defRPr sz="4800"/>
            </a:lvl3pPr>
            <a:lvl4pPr>
              <a:buNone/>
              <a:defRPr sz="4300"/>
            </a:lvl4pPr>
            <a:lvl5pPr>
              <a:buNone/>
              <a:defRPr sz="43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7526000" y="1536192"/>
            <a:ext cx="25325222" cy="28748736"/>
          </a:xfrm>
        </p:spPr>
        <p:txBody>
          <a:bodyPr/>
          <a:lstStyle>
            <a:lvl1pPr>
              <a:spcBef>
                <a:spcPts val="0"/>
              </a:spcBef>
              <a:defRPr sz="14400"/>
            </a:lvl1pPr>
            <a:lvl2pPr>
              <a:defRPr sz="125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139085" y="31469990"/>
            <a:ext cx="10241280" cy="1448410"/>
          </a:xfrm>
        </p:spPr>
        <p:txBody>
          <a:bodyPr/>
          <a:lstStyle>
            <a:lvl1pPr>
              <a:defRPr sz="4300"/>
            </a:lvl1pPr>
          </a:lstStyle>
          <a:p>
            <a:fld id="{7C8E3B2A-F351-0F47-A1E5-9C60E8CDE454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2109" y="31469990"/>
            <a:ext cx="24686976" cy="1448410"/>
          </a:xfrm>
        </p:spPr>
        <p:txBody>
          <a:bodyPr/>
          <a:lstStyle>
            <a:lvl1pPr>
              <a:defRPr sz="4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0370765" y="31469990"/>
            <a:ext cx="2414016" cy="1448410"/>
          </a:xfrm>
        </p:spPr>
        <p:txBody>
          <a:bodyPr/>
          <a:lstStyle>
            <a:lvl1pPr>
              <a:defRPr sz="4300"/>
            </a:lvl1pPr>
          </a:lstStyle>
          <a:p>
            <a:fld id="{BF808DFA-26AC-1149-9ADC-199E2D8988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3389" y="724301"/>
            <a:ext cx="4389120" cy="30723840"/>
          </a:xfrm>
        </p:spPr>
        <p:txBody>
          <a:bodyPr vert="vert270" anchor="b"/>
          <a:lstStyle>
            <a:lvl1pPr marL="0" algn="l">
              <a:buNone/>
              <a:defRPr sz="144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63538" y="1795037"/>
            <a:ext cx="35200742" cy="2633472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154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28163520"/>
            <a:ext cx="35200742" cy="329184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6700"/>
            </a:lvl1pPr>
            <a:lvl2pPr>
              <a:defRPr sz="58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319322" y="31469990"/>
            <a:ext cx="10094976" cy="1448410"/>
          </a:xfrm>
        </p:spPr>
        <p:txBody>
          <a:bodyPr/>
          <a:lstStyle>
            <a:lvl1pPr>
              <a:defRPr sz="4300"/>
            </a:lvl1pPr>
          </a:lstStyle>
          <a:p>
            <a:fld id="{7C8E3B2A-F351-0F47-A1E5-9C60E8CDE454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618073" y="31474411"/>
            <a:ext cx="23750746" cy="1448410"/>
          </a:xfrm>
        </p:spPr>
        <p:txBody>
          <a:bodyPr/>
          <a:lstStyle>
            <a:lvl1pPr>
              <a:defRPr sz="4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442522" y="31469990"/>
            <a:ext cx="1755648" cy="1448410"/>
          </a:xfrm>
        </p:spPr>
        <p:txBody>
          <a:bodyPr/>
          <a:lstStyle>
            <a:lvl1pPr algn="ctr">
              <a:defRPr sz="4300"/>
            </a:lvl1pPr>
          </a:lstStyle>
          <a:p>
            <a:fld id="{BF808DFA-26AC-1149-9ADC-199E2D8988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E3B2A-F351-0F47-A1E5-9C60E8CDE454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8DFA-26AC-1149-9ADC-199E2D8988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552640" y="1828800"/>
            <a:ext cx="9144000" cy="2633472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828800"/>
            <a:ext cx="29992320" cy="2633472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E3B2A-F351-0F47-A1E5-9C60E8CDE454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8DFA-26AC-1149-9ADC-199E2D8988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33763" y="67529"/>
            <a:ext cx="43823674" cy="32817115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38912" tIns="219456" rIns="438912" bIns="219456"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33766"/>
            <a:ext cx="43857437" cy="32850878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31050214" y="23752368"/>
            <a:ext cx="12829733" cy="912100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2194560" y="1283971"/>
            <a:ext cx="39502080" cy="6715354"/>
          </a:xfrm>
          <a:prstGeom prst="rect">
            <a:avLst/>
          </a:prstGeom>
        </p:spPr>
        <p:txBody>
          <a:bodyPr vert="horz" lIns="438912" tIns="219456" rIns="438912" bIns="219456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194560" y="9037478"/>
            <a:ext cx="39502080" cy="21945600"/>
          </a:xfrm>
          <a:prstGeom prst="rect">
            <a:avLst/>
          </a:prstGeom>
        </p:spPr>
        <p:txBody>
          <a:bodyPr vert="horz" lIns="438912" tIns="219456" rIns="438912" bIns="219456" anchor="t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22998989" y="31108651"/>
            <a:ext cx="10241280" cy="1448410"/>
          </a:xfrm>
          <a:prstGeom prst="rect">
            <a:avLst/>
          </a:prstGeom>
        </p:spPr>
        <p:txBody>
          <a:bodyPr vert="horz" lIns="438912" tIns="219456" rIns="438912" bIns="219456" anchor="b"/>
          <a:lstStyle>
            <a:lvl1pPr algn="l" eaLnBrk="1" latinLnBrk="0" hangingPunct="1">
              <a:defRPr kumimoji="0" sz="4800" b="0">
                <a:solidFill>
                  <a:schemeClr val="tx1"/>
                </a:solidFill>
              </a:defRPr>
            </a:lvl1pPr>
          </a:lstStyle>
          <a:p>
            <a:fld id="{7C8E3B2A-F351-0F47-A1E5-9C60E8CDE454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194560" y="31113074"/>
            <a:ext cx="20448269" cy="1443989"/>
          </a:xfrm>
          <a:prstGeom prst="rect">
            <a:avLst/>
          </a:prstGeom>
        </p:spPr>
        <p:txBody>
          <a:bodyPr vert="horz" lIns="438912" tIns="219456" rIns="438912" bIns="219456" anchor="b"/>
          <a:lstStyle>
            <a:lvl1pPr algn="r" eaLnBrk="1" latinLnBrk="0" hangingPunct="1">
              <a:defRPr kumimoji="0" sz="48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36429696" y="31108651"/>
            <a:ext cx="2414016" cy="1448410"/>
          </a:xfrm>
          <a:prstGeom prst="rect">
            <a:avLst/>
          </a:prstGeom>
        </p:spPr>
        <p:txBody>
          <a:bodyPr vert="horz" lIns="438912" tIns="219456" rIns="438912" bIns="219456" anchor="b"/>
          <a:lstStyle>
            <a:lvl1pPr algn="ctr" eaLnBrk="1" latinLnBrk="0" hangingPunct="1">
              <a:defRPr kumimoji="0" sz="5800">
                <a:solidFill>
                  <a:schemeClr val="tx1"/>
                </a:solidFill>
              </a:defRPr>
            </a:lvl1pPr>
          </a:lstStyle>
          <a:p>
            <a:fld id="{BF808DFA-26AC-1149-9ADC-199E2D8988B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marL="2326234" algn="l" rtl="0" eaLnBrk="1" latinLnBrk="0" hangingPunct="1">
        <a:spcBef>
          <a:spcPct val="0"/>
        </a:spcBef>
        <a:buNone/>
        <a:defRPr kumimoji="0" sz="20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150669" indent="-184343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14400" kern="1200">
          <a:solidFill>
            <a:schemeClr val="tx1"/>
          </a:solidFill>
          <a:latin typeface="+mn-lt"/>
          <a:ea typeface="+mn-ea"/>
          <a:cs typeface="+mn-cs"/>
        </a:defRPr>
      </a:lvl1pPr>
      <a:lvl2pPr marL="3950208" indent="-137160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12500" kern="1200">
          <a:solidFill>
            <a:schemeClr val="tx1"/>
          </a:solidFill>
          <a:latin typeface="+mn-lt"/>
          <a:ea typeface="+mn-ea"/>
          <a:cs typeface="+mn-cs"/>
        </a:defRPr>
      </a:lvl2pPr>
      <a:lvl3pPr marL="5310835" indent="-109728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indent="-1009498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indent="-1009498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8778240" indent="-1009498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0007194" indent="-1009498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770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800" indent="-877824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7700" kern="1200">
          <a:solidFill>
            <a:schemeClr val="tx1"/>
          </a:solidFill>
          <a:latin typeface="+mn-lt"/>
          <a:ea typeface="+mn-ea"/>
          <a:cs typeface="+mn-cs"/>
        </a:defRPr>
      </a:lvl8pPr>
      <a:lvl9pPr marL="12070080" indent="-877824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7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33935" y="1020204"/>
            <a:ext cx="34345434" cy="2742725"/>
          </a:xfrm>
          <a:ln>
            <a:noFill/>
          </a:ln>
          <a:effectLst/>
        </p:spPr>
        <p:txBody>
          <a:bodyPr>
            <a:normAutofit/>
          </a:bodyPr>
          <a:lstStyle/>
          <a:p>
            <a:pPr marL="2326005" algn="ctr"/>
            <a:r>
              <a:rPr lang="en-US" sz="7400" b="1" dirty="0">
                <a:ln w="6350"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 An ex-vivo Study of a Minimally Invasive Technique for Tenotomy of  </a:t>
            </a:r>
            <a:br>
              <a:rPr lang="en-US" sz="7400" b="1" dirty="0">
                <a:ln w="6350">
                  <a:noFill/>
                </a:ln>
                <a:effectLst/>
                <a:latin typeface="Arial"/>
                <a:cs typeface="Arial"/>
              </a:rPr>
            </a:br>
            <a:r>
              <a:rPr lang="en-US" sz="7400" b="1" dirty="0">
                <a:ln w="6350"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     the Tibial Insertion of the Semitendinosus Muscle in Horses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9070" y="14862803"/>
            <a:ext cx="13123512" cy="2296509"/>
          </a:xfrm>
          <a:prstGeom prst="rect">
            <a:avLst/>
          </a:prstGeom>
          <a:solidFill>
            <a:srgbClr val="F7DBB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0" rIns="91426" bIns="45710" rtlCol="0" anchor="ctr"/>
          <a:lstStyle/>
          <a:p>
            <a:pPr lvl="0"/>
            <a:endParaRPr lang="en-US" sz="3400" dirty="0">
              <a:solidFill>
                <a:srgbClr val="27221B"/>
              </a:solidFill>
              <a:latin typeface="Frutiger LT Std 55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392614" y="5623720"/>
            <a:ext cx="13123512" cy="10314369"/>
          </a:xfrm>
          <a:prstGeom prst="rect">
            <a:avLst/>
          </a:prstGeom>
          <a:solidFill>
            <a:srgbClr val="F7DBB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0" rIns="91426" bIns="45710" rtlCol="0" anchor="ctr"/>
          <a:lstStyle/>
          <a:p>
            <a:pPr algn="ctr"/>
            <a:endParaRPr lang="en-US" dirty="0"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931305" y="26592336"/>
            <a:ext cx="13459634" cy="5527611"/>
          </a:xfrm>
          <a:prstGeom prst="rect">
            <a:avLst/>
          </a:prstGeom>
          <a:solidFill>
            <a:srgbClr val="F7DBB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0" rIns="91426" bIns="45710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019730" y="14356941"/>
            <a:ext cx="13123512" cy="6040827"/>
          </a:xfrm>
          <a:prstGeom prst="rect">
            <a:avLst/>
          </a:prstGeom>
          <a:solidFill>
            <a:srgbClr val="F7DBB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0" rIns="91426" bIns="45710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149220" y="7238439"/>
            <a:ext cx="13123512" cy="5581218"/>
          </a:xfrm>
          <a:prstGeom prst="rect">
            <a:avLst/>
          </a:prstGeom>
          <a:solidFill>
            <a:srgbClr val="F7DBB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0" rIns="91426" bIns="45710"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5392614" y="18042527"/>
            <a:ext cx="13123512" cy="4800373"/>
          </a:xfrm>
          <a:prstGeom prst="rect">
            <a:avLst/>
          </a:prstGeom>
          <a:solidFill>
            <a:srgbClr val="F7DBB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0" rIns="91426" bIns="45710"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783310" y="13290582"/>
            <a:ext cx="13847090" cy="1572221"/>
          </a:xfrm>
          <a:prstGeom prst="roundRect">
            <a:avLst/>
          </a:prstGeom>
          <a:solidFill>
            <a:srgbClr val="C4622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0" rIns="91426" bIns="45710" rtlCol="0" anchor="ctr"/>
          <a:lstStyle/>
          <a:p>
            <a:pPr algn="ctr"/>
            <a:endParaRPr lang="en-US" dirty="0">
              <a:latin typeface="Arial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413479" y="7997475"/>
            <a:ext cx="11384281" cy="7940614"/>
          </a:xfrm>
          <a:prstGeom prst="rect">
            <a:avLst/>
          </a:prstGeom>
          <a:noFill/>
        </p:spPr>
        <p:txBody>
          <a:bodyPr wrap="square" lIns="91426" tIns="45710" rIns="91426" bIns="45710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Sixteen hind limbs from 8 equine cadavers included. </a:t>
            </a:r>
          </a:p>
          <a:p>
            <a:pPr marL="457200" indent="-457200">
              <a:buFont typeface="Arial"/>
              <a:buChar char="•"/>
            </a:pP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A 1.5 cm vertical stab incision was made </a:t>
            </a:r>
            <a:r>
              <a:rPr lang="en-US" sz="3400" dirty="0" err="1">
                <a:solidFill>
                  <a:srgbClr val="27221B"/>
                </a:solidFill>
                <a:latin typeface="Arial"/>
                <a:cs typeface="Arial"/>
              </a:rPr>
              <a:t>distocaudal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 to the </a:t>
            </a:r>
            <a:r>
              <a:rPr lang="en-US" sz="3400" dirty="0" err="1">
                <a:solidFill>
                  <a:srgbClr val="27221B"/>
                </a:solidFill>
                <a:latin typeface="Arial"/>
                <a:cs typeface="Arial"/>
              </a:rPr>
              <a:t>tibial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 insertion of the ST.</a:t>
            </a:r>
          </a:p>
          <a:p>
            <a:pPr marL="457200" indent="-457200">
              <a:buFont typeface="Arial"/>
              <a:buChar char="•"/>
            </a:pP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A pair of mosquito hemostatic forceps were introduced under the ST tendon (Figure 1). </a:t>
            </a:r>
          </a:p>
          <a:p>
            <a:pPr marL="457200" indent="-457200">
              <a:buFont typeface="Arial"/>
              <a:buChar char="•"/>
            </a:pP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Ultrasonography was performed confirming that the tendon was isolated (Figure 2) before a retrograde knife (Figure 3) was used to transect the tendon. </a:t>
            </a:r>
          </a:p>
          <a:p>
            <a:pPr marL="457200" indent="-457200">
              <a:buFont typeface="Arial"/>
              <a:buChar char="•"/>
            </a:pP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After transection, the tendon edges immediately retracted and ultrasonography was repeated to confirm complete transection. </a:t>
            </a:r>
          </a:p>
          <a:p>
            <a:pPr marL="457200" indent="-457200">
              <a:buFont typeface="Arial"/>
              <a:buChar char="•"/>
            </a:pP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Cadaver limbs were dissected to confirm complete transection of the tendon and to identify any iatrogenic trauma. </a:t>
            </a:r>
          </a:p>
          <a:p>
            <a:endParaRPr lang="en-US" sz="3400" dirty="0">
              <a:solidFill>
                <a:srgbClr val="27221B"/>
              </a:solidFill>
              <a:latin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57400" y="7693319"/>
            <a:ext cx="11567160" cy="6370954"/>
          </a:xfrm>
          <a:prstGeom prst="rect">
            <a:avLst/>
          </a:prstGeom>
          <a:noFill/>
        </p:spPr>
        <p:txBody>
          <a:bodyPr wrap="square" lIns="91426" tIns="45710" rIns="91426" bIns="45710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Fibrotic myopathy is a mechanical hind limb gait abnormality that may interfere with performance.</a:t>
            </a:r>
            <a:r>
              <a:rPr lang="en-US" sz="3400" baseline="30000" dirty="0">
                <a:solidFill>
                  <a:srgbClr val="27221B"/>
                </a:solidFill>
                <a:latin typeface="Arial"/>
                <a:cs typeface="Arial"/>
              </a:rPr>
              <a:t>1</a:t>
            </a:r>
            <a:endParaRPr lang="en-US" sz="3400" dirty="0">
              <a:solidFill>
                <a:srgbClr val="27221B"/>
              </a:solidFill>
              <a:latin typeface="Arial"/>
              <a:cs typeface="Arial"/>
            </a:endParaRPr>
          </a:p>
          <a:p>
            <a:pPr marL="457200" indent="-457200">
              <a:buFont typeface="Arial"/>
              <a:buChar char="•"/>
            </a:pP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The condition develops with fibrosis of the semitendinosus (ST) or less commonly semimembranosus, biceps </a:t>
            </a:r>
            <a:r>
              <a:rPr lang="en-US" sz="3400" dirty="0" err="1">
                <a:solidFill>
                  <a:srgbClr val="27221B"/>
                </a:solidFill>
                <a:latin typeface="Arial"/>
                <a:cs typeface="Arial"/>
              </a:rPr>
              <a:t>femoris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 or </a:t>
            </a:r>
            <a:r>
              <a:rPr lang="en-US" sz="3400" dirty="0" err="1">
                <a:solidFill>
                  <a:srgbClr val="27221B"/>
                </a:solidFill>
                <a:latin typeface="Arial"/>
                <a:cs typeface="Arial"/>
              </a:rPr>
              <a:t>gracilis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 muscles.</a:t>
            </a:r>
            <a:r>
              <a:rPr lang="en-US" sz="3400" baseline="30000" dirty="0">
                <a:solidFill>
                  <a:srgbClr val="27221B"/>
                </a:solidFill>
                <a:latin typeface="Arial"/>
                <a:cs typeface="Arial"/>
              </a:rPr>
              <a:t>1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 </a:t>
            </a:r>
          </a:p>
          <a:p>
            <a:pPr marL="457200" indent="-457200">
              <a:buFont typeface="Arial"/>
              <a:buChar char="•"/>
            </a:pP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ST </a:t>
            </a:r>
            <a:r>
              <a:rPr lang="en-US" sz="3400" dirty="0" err="1">
                <a:solidFill>
                  <a:srgbClr val="27221B"/>
                </a:solidFill>
                <a:latin typeface="Arial"/>
                <a:cs typeface="Arial"/>
              </a:rPr>
              <a:t>tenotomy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 is recommended in severe cases. A long (4-10 cm) incision has previously been described for exposure and isolation of the </a:t>
            </a:r>
            <a:r>
              <a:rPr lang="en-US" sz="3400" dirty="0" err="1">
                <a:solidFill>
                  <a:srgbClr val="27221B"/>
                </a:solidFill>
                <a:latin typeface="Arial"/>
                <a:cs typeface="Arial"/>
              </a:rPr>
              <a:t>tibial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 insertion of the ST.</a:t>
            </a:r>
            <a:r>
              <a:rPr lang="en-US" sz="3400" baseline="30000" dirty="0">
                <a:solidFill>
                  <a:srgbClr val="27221B"/>
                </a:solidFill>
                <a:latin typeface="Arial"/>
                <a:cs typeface="Arial"/>
              </a:rPr>
              <a:t>2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 </a:t>
            </a:r>
          </a:p>
          <a:p>
            <a:endParaRPr lang="en-US" sz="3400" dirty="0">
              <a:solidFill>
                <a:srgbClr val="27221B"/>
              </a:solidFill>
              <a:latin typeface="Frutiger LT Std 55 Roman"/>
            </a:endParaRPr>
          </a:p>
          <a:p>
            <a:endParaRPr lang="en-US" sz="3400" dirty="0">
              <a:solidFill>
                <a:srgbClr val="27221B"/>
              </a:solidFill>
              <a:latin typeface="Frutiger LT Std 55 Roman"/>
            </a:endParaRPr>
          </a:p>
          <a:p>
            <a:endParaRPr lang="en-US" sz="3400" dirty="0">
              <a:solidFill>
                <a:srgbClr val="27221B"/>
              </a:solidFill>
              <a:latin typeface="Frutiger LT Std 55 Roman"/>
            </a:endParaRPr>
          </a:p>
          <a:p>
            <a:endParaRPr lang="en-US" sz="3400" dirty="0">
              <a:solidFill>
                <a:srgbClr val="27221B"/>
              </a:solidFill>
              <a:latin typeface="Frutiger LT Std 55 Roman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413479" y="18338737"/>
            <a:ext cx="11384281" cy="4278074"/>
          </a:xfrm>
          <a:prstGeom prst="rect">
            <a:avLst/>
          </a:prstGeom>
          <a:noFill/>
        </p:spPr>
        <p:txBody>
          <a:bodyPr wrap="square" lIns="91426" tIns="45710" rIns="91426" bIns="45710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400" dirty="0" err="1">
                <a:solidFill>
                  <a:srgbClr val="27221B"/>
                </a:solidFill>
                <a:latin typeface="Arial"/>
                <a:cs typeface="Arial"/>
              </a:rPr>
              <a:t>Tenotomy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 of the </a:t>
            </a:r>
            <a:r>
              <a:rPr lang="en-US" sz="3400" dirty="0" err="1">
                <a:solidFill>
                  <a:srgbClr val="27221B"/>
                </a:solidFill>
                <a:latin typeface="Arial"/>
                <a:cs typeface="Arial"/>
              </a:rPr>
              <a:t>tibial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 insertion of the ST tendon was complete in all limbs (Figure 4A). </a:t>
            </a:r>
          </a:p>
          <a:p>
            <a:pPr marL="457200" indent="-457200">
              <a:buFont typeface="Arial"/>
              <a:buChar char="•"/>
            </a:pP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Complete transection of the tendon resulted in a palpable gap forming between the tendon edges and this was confirmed using ultrasonography. </a:t>
            </a:r>
          </a:p>
          <a:p>
            <a:pPr marL="457200" indent="-457200">
              <a:buFont typeface="Arial"/>
              <a:buChar char="•"/>
            </a:pP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Superficial iatrogenic laceration to the underlying </a:t>
            </a:r>
            <a:r>
              <a:rPr lang="en-US" sz="3400" dirty="0" err="1">
                <a:solidFill>
                  <a:srgbClr val="27221B"/>
                </a:solidFill>
                <a:latin typeface="Arial"/>
                <a:cs typeface="Arial"/>
              </a:rPr>
              <a:t>gracilis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 muscle (n=2, Figure 4B) or </a:t>
            </a:r>
            <a:r>
              <a:rPr lang="en-US" sz="3400" dirty="0" err="1">
                <a:solidFill>
                  <a:srgbClr val="27221B"/>
                </a:solidFill>
                <a:latin typeface="Arial"/>
                <a:cs typeface="Arial"/>
              </a:rPr>
              <a:t>gracilis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 fascia (n=1) was apparent in 3/16 limbs.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1092799" y="14862379"/>
            <a:ext cx="11292840" cy="4801294"/>
          </a:xfrm>
          <a:prstGeom prst="rect">
            <a:avLst/>
          </a:prstGeom>
          <a:noFill/>
        </p:spPr>
        <p:txBody>
          <a:bodyPr wrap="square" lIns="91426" tIns="45710" rIns="91426" bIns="45710" rtlCol="0">
            <a:spAutoFit/>
          </a:bodyPr>
          <a:lstStyle/>
          <a:p>
            <a:pPr marL="457200" indent="-457200">
              <a:spcAft>
                <a:spcPts val="0"/>
              </a:spcAft>
              <a:buFont typeface="Arial"/>
              <a:buChar char="•"/>
            </a:pP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A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minimally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invasive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ST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tenotomy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technique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was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successfully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developed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in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cadaver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specimens for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treatment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of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fibrotic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myopathy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in horses. </a:t>
            </a:r>
          </a:p>
          <a:p>
            <a:pPr marL="457200" indent="-457200">
              <a:spcAft>
                <a:spcPts val="0"/>
              </a:spcAft>
              <a:buFont typeface="Arial"/>
              <a:buChar char="•"/>
            </a:pP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Ultrasonography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was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helpful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to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assist the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transection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.</a:t>
            </a:r>
          </a:p>
          <a:p>
            <a:pPr marL="457200" indent="-457200">
              <a:buFont typeface="Arial"/>
              <a:buChar char="•"/>
            </a:pP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The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technique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was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associated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with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occasional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and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only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minor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iatrogenic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damage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that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was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considered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unlikely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to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be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of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clinical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 </a:t>
            </a:r>
            <a:r>
              <a:rPr lang="sv-SE" sz="3400" dirty="0" err="1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significance</a:t>
            </a:r>
            <a:r>
              <a:rPr lang="sv-SE" sz="3400" dirty="0">
                <a:solidFill>
                  <a:schemeClr val="bg1"/>
                </a:solidFill>
                <a:latin typeface="Arial"/>
                <a:ea typeface="ＭＳ 明朝"/>
                <a:cs typeface="Arial"/>
              </a:rPr>
              <a:t>.  </a:t>
            </a:r>
            <a:endParaRPr lang="en-US" sz="3400" dirty="0">
              <a:solidFill>
                <a:srgbClr val="27221B"/>
              </a:solidFill>
              <a:latin typeface="Arial"/>
              <a:cs typeface="Arial"/>
            </a:endParaRPr>
          </a:p>
          <a:p>
            <a:pPr marL="457200" indent="-457200">
              <a:buFont typeface="Arial"/>
              <a:buChar char="•"/>
            </a:pP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Study findings support use of a minimally invasive ST </a:t>
            </a:r>
            <a:r>
              <a:rPr lang="en-US" sz="3400" dirty="0" err="1">
                <a:solidFill>
                  <a:srgbClr val="27221B"/>
                </a:solidFill>
                <a:latin typeface="Arial"/>
                <a:cs typeface="Arial"/>
              </a:rPr>
              <a:t>tenotomy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 </a:t>
            </a:r>
            <a:r>
              <a:rPr lang="en-US" sz="3400">
                <a:solidFill>
                  <a:srgbClr val="27221B"/>
                </a:solidFill>
                <a:latin typeface="Arial"/>
                <a:cs typeface="Arial"/>
              </a:rPr>
              <a:t>as an 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alternative to traditional approaches.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880664" y="26955495"/>
            <a:ext cx="11292841" cy="4801294"/>
          </a:xfrm>
          <a:prstGeom prst="rect">
            <a:avLst/>
          </a:prstGeom>
          <a:noFill/>
        </p:spPr>
        <p:txBody>
          <a:bodyPr wrap="square" lIns="91426" tIns="45710" rIns="91426" bIns="45710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Martens A. Biology and management of muscle disorders and diseases. In: Equine Surgery, 5th ed. </a:t>
            </a:r>
            <a:r>
              <a:rPr lang="en-US" sz="3400" dirty="0" err="1">
                <a:solidFill>
                  <a:srgbClr val="27221B"/>
                </a:solidFill>
                <a:latin typeface="Arial"/>
                <a:cs typeface="Arial"/>
              </a:rPr>
              <a:t>Eds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: Auer JA, Stick JA, </a:t>
            </a:r>
            <a:r>
              <a:rPr lang="en-US" sz="3400" dirty="0" err="1">
                <a:solidFill>
                  <a:srgbClr val="27221B"/>
                </a:solidFill>
                <a:latin typeface="Arial"/>
                <a:cs typeface="Arial"/>
              </a:rPr>
              <a:t>Kummerle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 JM and </a:t>
            </a:r>
            <a:r>
              <a:rPr lang="en-US" sz="3400" dirty="0" err="1">
                <a:solidFill>
                  <a:srgbClr val="27221B"/>
                </a:solidFill>
                <a:latin typeface="Arial"/>
                <a:cs typeface="Arial"/>
              </a:rPr>
              <a:t>Prange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 T. St Louis, MO: Elsevier; 2019:1445-1458. </a:t>
            </a:r>
          </a:p>
          <a:p>
            <a:pPr marL="514350" indent="-514350">
              <a:buFontTx/>
              <a:buAutoNum type="arabicPeriod"/>
            </a:pP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Suarez‐Fuentes DG, </a:t>
            </a:r>
            <a:r>
              <a:rPr lang="en-US" sz="3400" dirty="0" err="1">
                <a:solidFill>
                  <a:srgbClr val="27221B"/>
                </a:solidFill>
                <a:latin typeface="Arial"/>
                <a:cs typeface="Arial"/>
              </a:rPr>
              <a:t>Tatarniuk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 DM, </a:t>
            </a:r>
            <a:r>
              <a:rPr lang="en-US" sz="3400" dirty="0" err="1">
                <a:solidFill>
                  <a:srgbClr val="27221B"/>
                </a:solidFill>
                <a:latin typeface="Arial"/>
                <a:cs typeface="Arial"/>
              </a:rPr>
              <a:t>Caston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 SS, </a:t>
            </a:r>
            <a:r>
              <a:rPr lang="en-US" sz="3400" dirty="0" err="1">
                <a:solidFill>
                  <a:srgbClr val="27221B"/>
                </a:solidFill>
                <a:latin typeface="Arial"/>
                <a:cs typeface="Arial"/>
              </a:rPr>
              <a:t>Kersh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 KD, Gillen AM, Hays AM. </a:t>
            </a:r>
            <a:r>
              <a:rPr lang="en-US" sz="3400" dirty="0" err="1">
                <a:solidFill>
                  <a:srgbClr val="27221B"/>
                </a:solidFill>
                <a:latin typeface="Arial"/>
                <a:cs typeface="Arial"/>
              </a:rPr>
              <a:t>Tenotomy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 of the semitendinosus muscle under standing sedation versus general anesthesia: Outcomes in 20 horses with fibrotic myopathy. Vet Surg. 2018;47(3):350-356. </a:t>
            </a: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6833906" y="3728772"/>
            <a:ext cx="30117557" cy="1594066"/>
          </a:xfrm>
          <a:prstGeom prst="rect">
            <a:avLst/>
          </a:prstGeom>
        </p:spPr>
        <p:txBody>
          <a:bodyPr vert="horz" lIns="438840" tIns="219422" rIns="438840" bIns="219422" rtlCol="0" anchor="ctr">
            <a:normAutofit fontScale="825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5300" b="1" dirty="0" err="1">
                <a:latin typeface="Arial"/>
                <a:ea typeface="+mj-ea"/>
                <a:cs typeface="Arial"/>
              </a:rPr>
              <a:t>Zetterström</a:t>
            </a:r>
            <a:r>
              <a:rPr lang="en-US" sz="5300" b="1" dirty="0">
                <a:latin typeface="Arial"/>
                <a:ea typeface="+mj-ea"/>
                <a:cs typeface="Arial"/>
              </a:rPr>
              <a:t> S.</a:t>
            </a:r>
            <a:r>
              <a:rPr lang="en-US" sz="5300" b="1" baseline="30000" dirty="0">
                <a:latin typeface="Arial"/>
                <a:ea typeface="+mj-ea"/>
                <a:cs typeface="Arial"/>
              </a:rPr>
              <a:t>1</a:t>
            </a:r>
            <a:r>
              <a:rPr lang="en-US" sz="5300" b="1" dirty="0">
                <a:latin typeface="Arial"/>
                <a:ea typeface="+mj-ea"/>
                <a:cs typeface="Arial"/>
              </a:rPr>
              <a:t>, Boone L.</a:t>
            </a:r>
            <a:r>
              <a:rPr lang="en-US" sz="5300" b="1" baseline="30000" dirty="0">
                <a:latin typeface="Arial"/>
                <a:ea typeface="+mj-ea"/>
                <a:cs typeface="Arial"/>
              </a:rPr>
              <a:t>1</a:t>
            </a:r>
            <a:r>
              <a:rPr lang="en-US" sz="5300" b="1" dirty="0">
                <a:latin typeface="Arial"/>
                <a:ea typeface="+mj-ea"/>
                <a:cs typeface="Arial"/>
              </a:rPr>
              <a:t>, </a:t>
            </a:r>
            <a:r>
              <a:rPr lang="en-US" sz="5300" b="1" dirty="0" err="1">
                <a:latin typeface="Arial"/>
                <a:ea typeface="+mj-ea"/>
                <a:cs typeface="Arial"/>
              </a:rPr>
              <a:t>Weatherall</a:t>
            </a:r>
            <a:r>
              <a:rPr lang="en-US" sz="5300" b="1" dirty="0">
                <a:latin typeface="Arial"/>
                <a:ea typeface="+mj-ea"/>
                <a:cs typeface="Arial"/>
              </a:rPr>
              <a:t> K.</a:t>
            </a:r>
            <a:r>
              <a:rPr lang="en-US" sz="5300" b="1" baseline="30000" dirty="0">
                <a:latin typeface="Arial"/>
                <a:ea typeface="+mj-ea"/>
                <a:cs typeface="Arial"/>
              </a:rPr>
              <a:t>1</a:t>
            </a:r>
            <a:r>
              <a:rPr lang="en-US" sz="5300" b="1" dirty="0">
                <a:latin typeface="Arial"/>
                <a:ea typeface="+mj-ea"/>
                <a:cs typeface="Arial"/>
              </a:rPr>
              <a:t>, Caldwell F.</a:t>
            </a:r>
            <a:r>
              <a:rPr lang="en-US" sz="5300" b="1" baseline="30000" dirty="0">
                <a:latin typeface="Arial"/>
                <a:ea typeface="+mj-ea"/>
                <a:cs typeface="Arial"/>
              </a:rPr>
              <a:t>1</a:t>
            </a:r>
          </a:p>
          <a:p>
            <a:pPr algn="ctr">
              <a:spcBef>
                <a:spcPct val="0"/>
              </a:spcBef>
              <a:defRPr/>
            </a:pPr>
            <a:r>
              <a:rPr lang="en-US" sz="5300" b="1" baseline="30000" dirty="0">
                <a:latin typeface="Arial"/>
                <a:ea typeface="+mj-ea"/>
                <a:cs typeface="Arial"/>
              </a:rPr>
              <a:t>1</a:t>
            </a:r>
            <a:r>
              <a:rPr lang="en-US" sz="5300" b="1" dirty="0">
                <a:latin typeface="Arial"/>
                <a:ea typeface="+mj-ea"/>
                <a:cs typeface="Arial"/>
              </a:rPr>
              <a:t>Department of Clinical Sciences, Auburn University, AL</a:t>
            </a: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1401917" y="13290582"/>
            <a:ext cx="12458266" cy="1572221"/>
          </a:xfrm>
          <a:prstGeom prst="rect">
            <a:avLst/>
          </a:prstGeom>
        </p:spPr>
        <p:txBody>
          <a:bodyPr vert="horz" lIns="438840" tIns="219422" rIns="438840" bIns="219422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6600" dirty="0">
                <a:latin typeface="Arial"/>
                <a:ea typeface="+mj-ea"/>
                <a:cs typeface="Arial"/>
              </a:rPr>
              <a:t>Objective</a:t>
            </a:r>
            <a:endParaRPr lang="en-US" sz="6700" dirty="0">
              <a:latin typeface="Arial"/>
              <a:ea typeface="+mj-ea"/>
              <a:cs typeface="Arial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783310" y="5623720"/>
            <a:ext cx="13847090" cy="1572221"/>
          </a:xfrm>
          <a:prstGeom prst="roundRect">
            <a:avLst/>
          </a:prstGeom>
          <a:solidFill>
            <a:srgbClr val="C4622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0" rIns="91426" bIns="45710" rtlCol="0" anchor="ctr"/>
          <a:lstStyle/>
          <a:p>
            <a:pPr algn="ctr"/>
            <a:endParaRPr lang="en-US" dirty="0">
              <a:latin typeface="Arial"/>
              <a:cs typeface="Arial"/>
            </a:endParaRPr>
          </a:p>
        </p:txBody>
      </p:sp>
      <p:sp>
        <p:nvSpPr>
          <p:cNvPr id="48" name="Title 1"/>
          <p:cNvSpPr txBox="1">
            <a:spLocks/>
          </p:cNvSpPr>
          <p:nvPr/>
        </p:nvSpPr>
        <p:spPr>
          <a:xfrm>
            <a:off x="1330503" y="5666217"/>
            <a:ext cx="12458266" cy="1572221"/>
          </a:xfrm>
          <a:prstGeom prst="rect">
            <a:avLst/>
          </a:prstGeom>
        </p:spPr>
        <p:txBody>
          <a:bodyPr vert="horz" lIns="438840" tIns="219422" rIns="438840" bIns="219422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6600" dirty="0">
                <a:latin typeface="Arial"/>
                <a:ea typeface="+mj-ea"/>
                <a:cs typeface="Arial"/>
              </a:rPr>
              <a:t>Introduction</a:t>
            </a:r>
            <a:endParaRPr lang="en-US" sz="6700" dirty="0">
              <a:latin typeface="Arial"/>
              <a:ea typeface="+mj-ea"/>
              <a:cs typeface="Arial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15076545" y="16421446"/>
            <a:ext cx="13847090" cy="1572221"/>
          </a:xfrm>
          <a:prstGeom prst="roundRect">
            <a:avLst/>
          </a:prstGeom>
          <a:solidFill>
            <a:srgbClr val="C4622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0" rIns="91426" bIns="45710" rtlCol="0" anchor="ctr"/>
          <a:lstStyle/>
          <a:p>
            <a:pPr algn="ctr"/>
            <a:endParaRPr lang="en-US" dirty="0">
              <a:latin typeface="Arial"/>
              <a:cs typeface="Arial"/>
            </a:endParaRPr>
          </a:p>
        </p:txBody>
      </p:sp>
      <p:sp>
        <p:nvSpPr>
          <p:cNvPr id="50" name="Title 1"/>
          <p:cNvSpPr txBox="1">
            <a:spLocks/>
          </p:cNvSpPr>
          <p:nvPr/>
        </p:nvSpPr>
        <p:spPr>
          <a:xfrm>
            <a:off x="15805163" y="16378613"/>
            <a:ext cx="12458266" cy="1572221"/>
          </a:xfrm>
          <a:prstGeom prst="rect">
            <a:avLst/>
          </a:prstGeom>
        </p:spPr>
        <p:txBody>
          <a:bodyPr vert="horz" lIns="438840" tIns="219422" rIns="438840" bIns="219422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6600" dirty="0">
                <a:latin typeface="Arial"/>
                <a:ea typeface="+mj-ea"/>
                <a:cs typeface="Arial"/>
              </a:rPr>
              <a:t>Results</a:t>
            </a:r>
            <a:endParaRPr lang="en-US" sz="6700" dirty="0">
              <a:latin typeface="Arial"/>
              <a:ea typeface="+mj-ea"/>
              <a:cs typeface="Arial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15076545" y="5612223"/>
            <a:ext cx="13847090" cy="1572221"/>
          </a:xfrm>
          <a:prstGeom prst="roundRect">
            <a:avLst/>
          </a:prstGeom>
          <a:solidFill>
            <a:srgbClr val="C4622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0" rIns="91426" bIns="45710" rtlCol="0" anchor="ctr"/>
          <a:lstStyle/>
          <a:p>
            <a:pPr algn="ctr"/>
            <a:endParaRPr lang="en-US" dirty="0">
              <a:latin typeface="Arial"/>
              <a:cs typeface="Arial"/>
            </a:endParaRPr>
          </a:p>
        </p:txBody>
      </p:sp>
      <p:sp>
        <p:nvSpPr>
          <p:cNvPr id="52" name="Title 1"/>
          <p:cNvSpPr txBox="1">
            <a:spLocks/>
          </p:cNvSpPr>
          <p:nvPr/>
        </p:nvSpPr>
        <p:spPr>
          <a:xfrm>
            <a:off x="15805163" y="5666064"/>
            <a:ext cx="12458266" cy="1572221"/>
          </a:xfrm>
          <a:prstGeom prst="rect">
            <a:avLst/>
          </a:prstGeom>
        </p:spPr>
        <p:txBody>
          <a:bodyPr vert="horz" lIns="438840" tIns="219422" rIns="438840" bIns="219422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6600" dirty="0">
                <a:latin typeface="Arial"/>
                <a:ea typeface="+mj-ea"/>
                <a:cs typeface="Arial"/>
              </a:rPr>
              <a:t>Methods</a:t>
            </a:r>
            <a:endParaRPr lang="en-US" sz="6700" dirty="0">
              <a:latin typeface="Arial"/>
              <a:ea typeface="+mj-ea"/>
              <a:cs typeface="Arial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632274" y="12784720"/>
            <a:ext cx="13847090" cy="1572221"/>
          </a:xfrm>
          <a:prstGeom prst="roundRect">
            <a:avLst/>
          </a:prstGeom>
          <a:solidFill>
            <a:srgbClr val="C4622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0" rIns="91426" bIns="45710" rtlCol="0" anchor="ctr"/>
          <a:lstStyle/>
          <a:p>
            <a:pPr algn="ctr"/>
            <a:endParaRPr lang="en-US" dirty="0">
              <a:latin typeface="Arial"/>
              <a:cs typeface="Arial"/>
            </a:endParaRPr>
          </a:p>
        </p:txBody>
      </p:sp>
      <p:sp>
        <p:nvSpPr>
          <p:cNvPr id="57" name="Title 1"/>
          <p:cNvSpPr txBox="1">
            <a:spLocks/>
          </p:cNvSpPr>
          <p:nvPr/>
        </p:nvSpPr>
        <p:spPr>
          <a:xfrm>
            <a:off x="30019730" y="12784720"/>
            <a:ext cx="12458266" cy="1572221"/>
          </a:xfrm>
          <a:prstGeom prst="rect">
            <a:avLst/>
          </a:prstGeom>
        </p:spPr>
        <p:txBody>
          <a:bodyPr vert="horz" lIns="438840" tIns="219422" rIns="438840" bIns="219422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6600" dirty="0">
                <a:latin typeface="Arial"/>
                <a:ea typeface="+mj-ea"/>
                <a:cs typeface="Arial"/>
              </a:rPr>
              <a:t>Conclusions</a:t>
            </a:r>
            <a:endParaRPr lang="en-US" sz="6700" dirty="0">
              <a:latin typeface="Arial"/>
              <a:ea typeface="+mj-ea"/>
              <a:cs typeface="Arial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29632274" y="24998244"/>
            <a:ext cx="13847090" cy="1572221"/>
          </a:xfrm>
          <a:prstGeom prst="roundRect">
            <a:avLst/>
          </a:prstGeom>
          <a:solidFill>
            <a:srgbClr val="C4622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0" rIns="91426" bIns="45710" rtlCol="0" anchor="ctr"/>
          <a:lstStyle/>
          <a:p>
            <a:pPr algn="ctr"/>
            <a:endParaRPr lang="en-US" dirty="0">
              <a:latin typeface="Arial"/>
              <a:cs typeface="Arial"/>
            </a:endParaRPr>
          </a:p>
        </p:txBody>
      </p:sp>
      <p:sp>
        <p:nvSpPr>
          <p:cNvPr id="59" name="Title 1"/>
          <p:cNvSpPr txBox="1">
            <a:spLocks/>
          </p:cNvSpPr>
          <p:nvPr/>
        </p:nvSpPr>
        <p:spPr>
          <a:xfrm>
            <a:off x="30330439" y="24998244"/>
            <a:ext cx="12458266" cy="1572221"/>
          </a:xfrm>
          <a:prstGeom prst="rect">
            <a:avLst/>
          </a:prstGeom>
        </p:spPr>
        <p:txBody>
          <a:bodyPr vert="horz" lIns="438840" tIns="219422" rIns="438840" bIns="219422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6600" dirty="0">
                <a:latin typeface="Arial"/>
                <a:ea typeface="+mj-ea"/>
                <a:cs typeface="Arial"/>
              </a:rPr>
              <a:t>References</a:t>
            </a:r>
            <a:endParaRPr lang="en-US" sz="6700" dirty="0">
              <a:latin typeface="Arial"/>
              <a:ea typeface="+mj-ea"/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070" y="1046992"/>
            <a:ext cx="6087147" cy="3416458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3003" y="1046992"/>
            <a:ext cx="6087147" cy="3416458"/>
          </a:xfrm>
          <a:prstGeom prst="rect">
            <a:avLst/>
          </a:prstGeom>
        </p:spPr>
      </p:pic>
      <p:sp>
        <p:nvSpPr>
          <p:cNvPr id="64" name="Text Placeholder 68"/>
          <p:cNvSpPr txBox="1">
            <a:spLocks/>
          </p:cNvSpPr>
          <p:nvPr/>
        </p:nvSpPr>
        <p:spPr>
          <a:xfrm>
            <a:off x="15392614" y="25784355"/>
            <a:ext cx="12870815" cy="2528661"/>
          </a:xfrm>
          <a:prstGeom prst="rect">
            <a:avLst/>
          </a:prstGeom>
        </p:spPr>
        <p:txBody>
          <a:bodyPr/>
          <a:lstStyle>
            <a:lvl1pPr marL="2150669" indent="-184343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14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50208" indent="-1371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1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0835" indent="-109728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3680" indent="-1009498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680960" indent="-1009498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778240" indent="-1009498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007194" indent="-1009498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7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972800" indent="-877824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7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070080" indent="-877824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7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7239" indent="0">
              <a:buNone/>
            </a:pPr>
            <a:r>
              <a:rPr lang="sv-SE" sz="3400" b="1" dirty="0" err="1">
                <a:solidFill>
                  <a:srgbClr val="FFFFFF"/>
                </a:solidFill>
                <a:latin typeface="Arial"/>
                <a:cs typeface="Arial"/>
              </a:rPr>
              <a:t>Figure</a:t>
            </a:r>
            <a:r>
              <a:rPr lang="sv-SE" sz="3400" b="1" dirty="0">
                <a:solidFill>
                  <a:srgbClr val="FFFFFF"/>
                </a:solidFill>
                <a:latin typeface="Arial"/>
                <a:cs typeface="Arial"/>
              </a:rPr>
              <a:t> 2</a:t>
            </a:r>
            <a:r>
              <a:rPr lang="sv-SE" sz="3400" dirty="0">
                <a:solidFill>
                  <a:srgbClr val="FFFFFF"/>
                </a:solidFill>
                <a:latin typeface="Arial"/>
                <a:cs typeface="Arial"/>
              </a:rPr>
              <a:t>: </a:t>
            </a:r>
            <a:r>
              <a:rPr lang="sv-SE" sz="3400" dirty="0" err="1">
                <a:solidFill>
                  <a:srgbClr val="FFFFFF"/>
                </a:solidFill>
                <a:latin typeface="Arial"/>
                <a:cs typeface="Arial"/>
              </a:rPr>
              <a:t>Transverse</a:t>
            </a:r>
            <a:r>
              <a:rPr lang="sv-SE" sz="3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3400" dirty="0" err="1">
                <a:solidFill>
                  <a:srgbClr val="FFFFFF"/>
                </a:solidFill>
                <a:latin typeface="Arial"/>
                <a:cs typeface="Arial"/>
              </a:rPr>
              <a:t>ultrasonograpic</a:t>
            </a:r>
            <a:r>
              <a:rPr lang="sv-SE" sz="3400" dirty="0">
                <a:solidFill>
                  <a:srgbClr val="FFFFFF"/>
                </a:solidFill>
                <a:latin typeface="Arial"/>
                <a:cs typeface="Arial"/>
              </a:rPr>
              <a:t> image. The ST </a:t>
            </a:r>
            <a:r>
              <a:rPr lang="sv-SE" sz="3400" dirty="0" err="1">
                <a:solidFill>
                  <a:srgbClr val="FFFFFF"/>
                </a:solidFill>
                <a:latin typeface="Arial"/>
                <a:cs typeface="Arial"/>
              </a:rPr>
              <a:t>tendon</a:t>
            </a:r>
            <a:r>
              <a:rPr lang="sv-SE" sz="3400" dirty="0">
                <a:solidFill>
                  <a:srgbClr val="FFFFFF"/>
                </a:solidFill>
                <a:latin typeface="Arial"/>
                <a:cs typeface="Arial"/>
              </a:rPr>
              <a:t> is </a:t>
            </a:r>
            <a:r>
              <a:rPr lang="sv-SE" sz="3400" dirty="0" err="1">
                <a:solidFill>
                  <a:srgbClr val="FFFFFF"/>
                </a:solidFill>
                <a:latin typeface="Arial"/>
                <a:cs typeface="Arial"/>
              </a:rPr>
              <a:t>isolated</a:t>
            </a:r>
            <a:r>
              <a:rPr lang="sv-SE" sz="3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3400" dirty="0" err="1">
                <a:solidFill>
                  <a:srgbClr val="FFFFFF"/>
                </a:solidFill>
                <a:latin typeface="Arial"/>
                <a:cs typeface="Arial"/>
              </a:rPr>
              <a:t>above</a:t>
            </a:r>
            <a:r>
              <a:rPr lang="sv-SE" sz="3400" dirty="0">
                <a:solidFill>
                  <a:srgbClr val="FFFFFF"/>
                </a:solidFill>
                <a:latin typeface="Arial"/>
                <a:cs typeface="Arial"/>
              </a:rPr>
              <a:t> the </a:t>
            </a:r>
            <a:r>
              <a:rPr lang="sv-SE" sz="3400" dirty="0" err="1">
                <a:solidFill>
                  <a:srgbClr val="FFFFFF"/>
                </a:solidFill>
                <a:latin typeface="Arial"/>
                <a:cs typeface="Arial"/>
              </a:rPr>
              <a:t>hemostat</a:t>
            </a:r>
            <a:r>
              <a:rPr lang="sv-SE" sz="3400" dirty="0">
                <a:solidFill>
                  <a:srgbClr val="FFFFFF"/>
                </a:solidFill>
                <a:latin typeface="Arial"/>
                <a:cs typeface="Arial"/>
              </a:rPr>
              <a:t>. The </a:t>
            </a:r>
            <a:r>
              <a:rPr lang="sv-SE" sz="3400" dirty="0" err="1">
                <a:solidFill>
                  <a:srgbClr val="FFFFFF"/>
                </a:solidFill>
                <a:latin typeface="Arial"/>
                <a:cs typeface="Arial"/>
              </a:rPr>
              <a:t>tendon</a:t>
            </a:r>
            <a:r>
              <a:rPr lang="sv-SE" sz="3400" dirty="0">
                <a:solidFill>
                  <a:srgbClr val="FFFFFF"/>
                </a:solidFill>
                <a:latin typeface="Arial"/>
                <a:cs typeface="Arial"/>
              </a:rPr>
              <a:t> is just </a:t>
            </a:r>
            <a:r>
              <a:rPr lang="sv-SE" sz="3400" dirty="0" err="1">
                <a:solidFill>
                  <a:srgbClr val="FFFFFF"/>
                </a:solidFill>
                <a:latin typeface="Arial"/>
                <a:cs typeface="Arial"/>
              </a:rPr>
              <a:t>deep</a:t>
            </a:r>
            <a:r>
              <a:rPr lang="sv-SE" sz="3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3400" dirty="0" err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lang="sv-SE" sz="3400" dirty="0">
                <a:solidFill>
                  <a:srgbClr val="FFFFFF"/>
                </a:solidFill>
                <a:latin typeface="Arial"/>
                <a:cs typeface="Arial"/>
              </a:rPr>
              <a:t> the skin and </a:t>
            </a:r>
            <a:r>
              <a:rPr lang="sv-SE" sz="3400" dirty="0" err="1">
                <a:solidFill>
                  <a:srgbClr val="FFFFFF"/>
                </a:solidFill>
                <a:latin typeface="Arial"/>
                <a:cs typeface="Arial"/>
              </a:rPr>
              <a:t>it’s</a:t>
            </a:r>
            <a:r>
              <a:rPr lang="sv-SE" sz="3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3400" dirty="0" err="1">
                <a:solidFill>
                  <a:srgbClr val="FFFFFF"/>
                </a:solidFill>
                <a:latin typeface="Arial"/>
                <a:cs typeface="Arial"/>
              </a:rPr>
              <a:t>margins</a:t>
            </a:r>
            <a:r>
              <a:rPr lang="sv-SE" sz="3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3400" dirty="0" err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lang="sv-SE" sz="3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3400" dirty="0" err="1">
                <a:solidFill>
                  <a:srgbClr val="FFFFFF"/>
                </a:solidFill>
                <a:latin typeface="Arial"/>
                <a:cs typeface="Arial"/>
              </a:rPr>
              <a:t>delineated</a:t>
            </a:r>
            <a:r>
              <a:rPr lang="sv-SE" sz="3400" dirty="0">
                <a:solidFill>
                  <a:srgbClr val="FFFFFF"/>
                </a:solidFill>
                <a:latin typeface="Arial"/>
                <a:cs typeface="Arial"/>
              </a:rPr>
              <a:t> by the white circle.</a:t>
            </a:r>
          </a:p>
        </p:txBody>
      </p:sp>
      <p:sp>
        <p:nvSpPr>
          <p:cNvPr id="13" name="Rektangel 12"/>
          <p:cNvSpPr/>
          <p:nvPr/>
        </p:nvSpPr>
        <p:spPr>
          <a:xfrm>
            <a:off x="29931305" y="9907606"/>
            <a:ext cx="12857400" cy="304698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sv-SE" sz="3200" b="1" dirty="0" err="1">
                <a:latin typeface="Arial"/>
                <a:cs typeface="Arial"/>
              </a:rPr>
              <a:t>Figure</a:t>
            </a:r>
            <a:r>
              <a:rPr lang="sv-SE" sz="3200" b="1" dirty="0">
                <a:latin typeface="Arial"/>
                <a:cs typeface="Arial"/>
              </a:rPr>
              <a:t> 4</a:t>
            </a:r>
            <a:r>
              <a:rPr lang="sv-SE" sz="3200" dirty="0">
                <a:latin typeface="Arial"/>
                <a:cs typeface="Arial"/>
              </a:rPr>
              <a:t>: Gross </a:t>
            </a:r>
            <a:r>
              <a:rPr lang="sv-SE" sz="3200" dirty="0" err="1">
                <a:latin typeface="Arial"/>
                <a:cs typeface="Arial"/>
              </a:rPr>
              <a:t>dissection</a:t>
            </a:r>
            <a:r>
              <a:rPr lang="sv-SE" sz="3200" dirty="0">
                <a:latin typeface="Arial"/>
                <a:cs typeface="Arial"/>
              </a:rPr>
              <a:t>.  A: </a:t>
            </a:r>
            <a:r>
              <a:rPr lang="sv-SE" sz="3200" dirty="0" err="1">
                <a:latin typeface="Arial"/>
                <a:cs typeface="Arial"/>
              </a:rPr>
              <a:t>Complete</a:t>
            </a:r>
            <a:r>
              <a:rPr lang="sv-SE" sz="3200" dirty="0">
                <a:latin typeface="Arial"/>
                <a:cs typeface="Arial"/>
              </a:rPr>
              <a:t> </a:t>
            </a:r>
            <a:r>
              <a:rPr lang="sv-SE" sz="3200" dirty="0" err="1">
                <a:latin typeface="Arial"/>
                <a:cs typeface="Arial"/>
              </a:rPr>
              <a:t>tenotomy</a:t>
            </a:r>
            <a:r>
              <a:rPr lang="sv-SE" sz="3200" dirty="0">
                <a:latin typeface="Arial"/>
                <a:cs typeface="Arial"/>
              </a:rPr>
              <a:t> </a:t>
            </a:r>
            <a:r>
              <a:rPr lang="sv-SE" sz="3200" dirty="0" err="1">
                <a:latin typeface="Arial"/>
                <a:cs typeface="Arial"/>
              </a:rPr>
              <a:t>with</a:t>
            </a:r>
            <a:r>
              <a:rPr lang="sv-SE" sz="3200" dirty="0">
                <a:latin typeface="Arial"/>
                <a:cs typeface="Arial"/>
              </a:rPr>
              <a:t> no </a:t>
            </a:r>
            <a:r>
              <a:rPr lang="sv-SE" sz="3200" dirty="0" err="1">
                <a:latin typeface="Arial"/>
                <a:cs typeface="Arial"/>
              </a:rPr>
              <a:t>iatrogenic</a:t>
            </a:r>
            <a:r>
              <a:rPr lang="sv-SE" sz="3200" dirty="0">
                <a:latin typeface="Arial"/>
                <a:cs typeface="Arial"/>
              </a:rPr>
              <a:t> </a:t>
            </a:r>
            <a:r>
              <a:rPr lang="sv-SE" sz="3200" dirty="0" err="1">
                <a:latin typeface="Arial"/>
                <a:cs typeface="Arial"/>
              </a:rPr>
              <a:t>damage</a:t>
            </a:r>
            <a:r>
              <a:rPr lang="sv-SE" sz="3200" dirty="0">
                <a:latin typeface="Arial"/>
                <a:cs typeface="Arial"/>
              </a:rPr>
              <a:t> to </a:t>
            </a:r>
            <a:r>
              <a:rPr lang="sv-SE" sz="3200" dirty="0" err="1">
                <a:latin typeface="Arial"/>
                <a:cs typeface="Arial"/>
              </a:rPr>
              <a:t>underlying</a:t>
            </a:r>
            <a:r>
              <a:rPr lang="sv-SE" sz="3200" dirty="0">
                <a:latin typeface="Arial"/>
                <a:cs typeface="Arial"/>
              </a:rPr>
              <a:t> </a:t>
            </a:r>
            <a:r>
              <a:rPr lang="sv-SE" sz="3200" dirty="0" err="1">
                <a:latin typeface="Arial"/>
                <a:cs typeface="Arial"/>
              </a:rPr>
              <a:t>musculature</a:t>
            </a:r>
            <a:r>
              <a:rPr lang="sv-SE" sz="3200" dirty="0">
                <a:latin typeface="Arial"/>
                <a:cs typeface="Arial"/>
              </a:rPr>
              <a:t>. The </a:t>
            </a:r>
            <a:r>
              <a:rPr lang="sv-SE" sz="3200" dirty="0" err="1">
                <a:latin typeface="Arial"/>
                <a:cs typeface="Arial"/>
              </a:rPr>
              <a:t>arrow</a:t>
            </a:r>
            <a:r>
              <a:rPr lang="sv-SE" sz="3200" dirty="0">
                <a:latin typeface="Arial"/>
                <a:cs typeface="Arial"/>
              </a:rPr>
              <a:t> is pointing at the caudal portion of the transected ST tendon. Note retraction of the cranial and caudal cut edge B: Superficial iatrogenic damage to the underlying gracilis muscle belly.   </a:t>
            </a:r>
          </a:p>
          <a:p>
            <a:endParaRPr lang="sv-SE" sz="3200" dirty="0">
              <a:latin typeface="Arial"/>
              <a:cs typeface="Arial"/>
            </a:endParaRPr>
          </a:p>
        </p:txBody>
      </p:sp>
      <p:pic>
        <p:nvPicPr>
          <p:cNvPr id="73" name="Bildobjekt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2614" y="23213707"/>
            <a:ext cx="13250179" cy="2570648"/>
          </a:xfrm>
          <a:prstGeom prst="rect">
            <a:avLst/>
          </a:prstGeom>
        </p:spPr>
      </p:pic>
      <p:sp>
        <p:nvSpPr>
          <p:cNvPr id="41" name="TextBox 25"/>
          <p:cNvSpPr txBox="1"/>
          <p:nvPr/>
        </p:nvSpPr>
        <p:spPr>
          <a:xfrm>
            <a:off x="2057400" y="15282693"/>
            <a:ext cx="11567160" cy="1138753"/>
          </a:xfrm>
          <a:prstGeom prst="rect">
            <a:avLst/>
          </a:prstGeom>
          <a:noFill/>
        </p:spPr>
        <p:txBody>
          <a:bodyPr wrap="square" lIns="91426" tIns="45710" rIns="91426" bIns="45710" rtlCol="0">
            <a:spAutoFit/>
          </a:bodyPr>
          <a:lstStyle/>
          <a:p>
            <a:pPr marL="457200" lvl="0" indent="-457200">
              <a:buFont typeface="Arial"/>
              <a:buChar char="•"/>
            </a:pPr>
            <a:r>
              <a:rPr lang="en-US" sz="3400" b="1" dirty="0">
                <a:solidFill>
                  <a:srgbClr val="27221B"/>
                </a:solidFill>
                <a:latin typeface="Arial"/>
                <a:cs typeface="Arial"/>
              </a:rPr>
              <a:t>Objective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: Describe a minimally invasive ultrasound assisted approach for ST </a:t>
            </a:r>
            <a:r>
              <a:rPr lang="en-US" sz="3400" dirty="0" err="1">
                <a:solidFill>
                  <a:srgbClr val="27221B"/>
                </a:solidFill>
                <a:latin typeface="Arial"/>
                <a:cs typeface="Arial"/>
              </a:rPr>
              <a:t>tenotomy</a:t>
            </a: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.</a:t>
            </a:r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917" y="18042527"/>
            <a:ext cx="12956013" cy="10053921"/>
          </a:xfrm>
          <a:prstGeom prst="rect">
            <a:avLst/>
          </a:prstGeom>
        </p:spPr>
      </p:pic>
      <p:sp>
        <p:nvSpPr>
          <p:cNvPr id="42" name="Text Placeholder 68"/>
          <p:cNvSpPr txBox="1">
            <a:spLocks/>
          </p:cNvSpPr>
          <p:nvPr/>
        </p:nvSpPr>
        <p:spPr>
          <a:xfrm>
            <a:off x="1234268" y="28157391"/>
            <a:ext cx="12870815" cy="1546758"/>
          </a:xfrm>
          <a:prstGeom prst="rect">
            <a:avLst/>
          </a:prstGeom>
        </p:spPr>
        <p:txBody>
          <a:bodyPr/>
          <a:lstStyle>
            <a:lvl1pPr marL="2150669" indent="-184343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14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50208" indent="-1371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1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0835" indent="-109728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3680" indent="-1009498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680960" indent="-1009498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778240" indent="-1009498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007194" indent="-1009498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7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972800" indent="-877824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7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070080" indent="-877824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7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7239" indent="0">
              <a:buNone/>
            </a:pPr>
            <a:r>
              <a:rPr lang="sv-SE" sz="3400" b="1" dirty="0">
                <a:solidFill>
                  <a:srgbClr val="FFFFFF"/>
                </a:solidFill>
                <a:latin typeface="Arial"/>
                <a:cs typeface="Arial"/>
              </a:rPr>
              <a:t>Figure 1</a:t>
            </a:r>
            <a:r>
              <a:rPr lang="sv-SE" sz="3400" dirty="0">
                <a:solidFill>
                  <a:srgbClr val="FFFFFF"/>
                </a:solidFill>
                <a:latin typeface="Arial"/>
                <a:cs typeface="Arial"/>
              </a:rPr>
              <a:t>: Ultrasonograpic confirmation of ST tendon isolation above the hemostat. </a:t>
            </a:r>
          </a:p>
        </p:txBody>
      </p:sp>
      <p:pic>
        <p:nvPicPr>
          <p:cNvPr id="11" name="Bildobjekt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50156" y="5479031"/>
            <a:ext cx="6676929" cy="4428575"/>
          </a:xfrm>
          <a:prstGeom prst="rect">
            <a:avLst/>
          </a:prstGeom>
        </p:spPr>
      </p:pic>
      <p:sp>
        <p:nvSpPr>
          <p:cNvPr id="15" name="textruta 14"/>
          <p:cNvSpPr txBox="1"/>
          <p:nvPr/>
        </p:nvSpPr>
        <p:spPr>
          <a:xfrm>
            <a:off x="35251232" y="9030442"/>
            <a:ext cx="122040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>
                <a:latin typeface="Arial"/>
                <a:cs typeface="Arial"/>
              </a:rPr>
              <a:t>4A</a:t>
            </a:r>
          </a:p>
        </p:txBody>
      </p:sp>
      <p:pic>
        <p:nvPicPr>
          <p:cNvPr id="16" name="Bildobjekt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33003" y="5479031"/>
            <a:ext cx="6619408" cy="4428000"/>
          </a:xfrm>
          <a:prstGeom prst="rect">
            <a:avLst/>
          </a:prstGeom>
        </p:spPr>
      </p:pic>
      <p:sp>
        <p:nvSpPr>
          <p:cNvPr id="45" name="textruta 44"/>
          <p:cNvSpPr txBox="1"/>
          <p:nvPr/>
        </p:nvSpPr>
        <p:spPr>
          <a:xfrm>
            <a:off x="42110420" y="9030442"/>
            <a:ext cx="122040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>
                <a:latin typeface="Arial"/>
                <a:cs typeface="Arial"/>
              </a:rPr>
              <a:t>4B</a:t>
            </a:r>
          </a:p>
        </p:txBody>
      </p:sp>
      <p:pic>
        <p:nvPicPr>
          <p:cNvPr id="18" name="Bildobjekt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20950626" y="22509008"/>
            <a:ext cx="1505077" cy="12189191"/>
          </a:xfrm>
          <a:prstGeom prst="rect">
            <a:avLst/>
          </a:prstGeom>
        </p:spPr>
      </p:pic>
      <p:sp>
        <p:nvSpPr>
          <p:cNvPr id="46" name="Rektangel 45"/>
          <p:cNvSpPr/>
          <p:nvPr/>
        </p:nvSpPr>
        <p:spPr>
          <a:xfrm>
            <a:off x="15608569" y="29360524"/>
            <a:ext cx="12857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3200" b="1" dirty="0">
                <a:latin typeface="Arial"/>
                <a:cs typeface="Arial"/>
              </a:rPr>
              <a:t>Figure 3</a:t>
            </a:r>
            <a:r>
              <a:rPr lang="sv-SE" sz="3200" dirty="0">
                <a:latin typeface="Arial"/>
                <a:cs typeface="Arial"/>
              </a:rPr>
              <a:t>: Arthroscopic retrograde knife (45 degree).</a:t>
            </a:r>
          </a:p>
          <a:p>
            <a:endParaRPr lang="sv-SE" sz="3200" dirty="0">
              <a:latin typeface="Arial"/>
              <a:cs typeface="Arial"/>
            </a:endParaRPr>
          </a:p>
        </p:txBody>
      </p:sp>
      <p:sp>
        <p:nvSpPr>
          <p:cNvPr id="43" name="Rounded Rectangle 55"/>
          <p:cNvSpPr/>
          <p:nvPr/>
        </p:nvSpPr>
        <p:spPr>
          <a:xfrm>
            <a:off x="29603540" y="20994474"/>
            <a:ext cx="13847090" cy="1572221"/>
          </a:xfrm>
          <a:prstGeom prst="roundRect">
            <a:avLst/>
          </a:prstGeom>
          <a:solidFill>
            <a:srgbClr val="C4622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0" rIns="91426" bIns="45710" rtlCol="0" anchor="ctr"/>
          <a:lstStyle/>
          <a:p>
            <a:pPr algn="ctr"/>
            <a:endParaRPr lang="en-US" dirty="0">
              <a:latin typeface="Arial"/>
              <a:cs typeface="Arial"/>
            </a:endParaRPr>
          </a:p>
        </p:txBody>
      </p:sp>
      <p:sp>
        <p:nvSpPr>
          <p:cNvPr id="53" name="Title 1"/>
          <p:cNvSpPr txBox="1">
            <a:spLocks/>
          </p:cNvSpPr>
          <p:nvPr/>
        </p:nvSpPr>
        <p:spPr>
          <a:xfrm>
            <a:off x="30503870" y="21044590"/>
            <a:ext cx="12458266" cy="1572221"/>
          </a:xfrm>
          <a:prstGeom prst="rect">
            <a:avLst/>
          </a:prstGeom>
        </p:spPr>
        <p:txBody>
          <a:bodyPr vert="horz" lIns="438840" tIns="219422" rIns="438840" bIns="219422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6600" dirty="0">
                <a:latin typeface="Arial"/>
                <a:ea typeface="+mj-ea"/>
                <a:cs typeface="Arial"/>
              </a:rPr>
              <a:t>Acknowledgment </a:t>
            </a:r>
            <a:endParaRPr lang="en-US" sz="6700" dirty="0">
              <a:latin typeface="Arial"/>
              <a:ea typeface="+mj-ea"/>
              <a:cs typeface="Arial"/>
            </a:endParaRPr>
          </a:p>
        </p:txBody>
      </p:sp>
      <p:sp>
        <p:nvSpPr>
          <p:cNvPr id="54" name="Rectangle 9"/>
          <p:cNvSpPr/>
          <p:nvPr/>
        </p:nvSpPr>
        <p:spPr>
          <a:xfrm>
            <a:off x="30019730" y="22616387"/>
            <a:ext cx="12942406" cy="1595747"/>
          </a:xfrm>
          <a:prstGeom prst="rect">
            <a:avLst/>
          </a:prstGeom>
          <a:solidFill>
            <a:srgbClr val="F7DBB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6" tIns="45710" rIns="91426" bIns="45710" rtlCol="0" anchor="ctr"/>
          <a:lstStyle/>
          <a:p>
            <a:pPr algn="ctr"/>
            <a:endParaRPr lang="en-US"/>
          </a:p>
        </p:txBody>
      </p:sp>
      <p:sp>
        <p:nvSpPr>
          <p:cNvPr id="55" name="TextBox 30"/>
          <p:cNvSpPr txBox="1"/>
          <p:nvPr/>
        </p:nvSpPr>
        <p:spPr>
          <a:xfrm>
            <a:off x="31305043" y="22842900"/>
            <a:ext cx="11483662" cy="1138753"/>
          </a:xfrm>
          <a:prstGeom prst="rect">
            <a:avLst/>
          </a:prstGeom>
          <a:noFill/>
        </p:spPr>
        <p:txBody>
          <a:bodyPr wrap="square" lIns="91426" tIns="45710" rIns="91426" bIns="45710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400" dirty="0">
                <a:solidFill>
                  <a:srgbClr val="27221B"/>
                </a:solidFill>
                <a:latin typeface="Arial"/>
                <a:cs typeface="Arial"/>
              </a:rPr>
              <a:t>The authors wish to thank Jessica Brown for technical assistance.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705</TotalTime>
  <Words>603</Words>
  <Application>Microsoft Office PowerPoint</Application>
  <PresentationFormat>Custom</PresentationFormat>
  <Paragraphs>38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Verve</vt:lpstr>
      <vt:lpstr> An ex-vivo Study of a Minimally Invasive Technique for Tenotomy of        the Tibial Insertion of the Semitendinosus Muscle in Horses</vt:lpstr>
    </vt:vector>
  </TitlesOfParts>
  <Company>Auburn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Cloning of the Feline Renal Dopamine D1 Receptor</dc:title>
  <dc:creator>Kristen West</dc:creator>
  <cp:lastModifiedBy>Sandra Zetterström</cp:lastModifiedBy>
  <cp:revision>77</cp:revision>
  <dcterms:created xsi:type="dcterms:W3CDTF">2011-03-10T16:06:45Z</dcterms:created>
  <dcterms:modified xsi:type="dcterms:W3CDTF">2020-10-30T19:44:39Z</dcterms:modified>
</cp:coreProperties>
</file>