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80A1"/>
    <a:srgbClr val="B79983"/>
    <a:srgbClr val="BEA490"/>
    <a:srgbClr val="483B2E"/>
    <a:srgbClr val="C1A895"/>
    <a:srgbClr val="614A39"/>
    <a:srgbClr val="4D4334"/>
    <a:srgbClr val="4B3F31"/>
    <a:srgbClr val="2722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3979" autoAdjust="0"/>
  </p:normalViewPr>
  <p:slideViewPr>
    <p:cSldViewPr snapToGrid="0" snapToObjects="1">
      <p:cViewPr varScale="1">
        <p:scale>
          <a:sx n="13" d="100"/>
          <a:sy n="13" d="100"/>
        </p:scale>
        <p:origin x="1452" y="140"/>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8E3B2A-F351-0F47-A1E5-9C60E8CDE454}"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8E3B2A-F351-0F47-A1E5-9C60E8CDE454}"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8E3B2A-F351-0F47-A1E5-9C60E8CDE454}"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5308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57046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8E3B2A-F351-0F47-A1E5-9C60E8CDE454}" type="datetimeFigureOut">
              <a:rPr lang="en-US" smtClean="0"/>
              <a:t>10/29/2020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8E3B2A-F351-0F47-A1E5-9C60E8CDE454}" type="datetimeFigureOut">
              <a:rPr lang="en-US" smtClean="0"/>
              <a:t>10/29/2020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8E3B2A-F351-0F47-A1E5-9C60E8CDE454}" type="datetimeFigureOut">
              <a:rPr lang="en-US" smtClean="0"/>
              <a:t>10/29/2020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E3B2A-F351-0F47-A1E5-9C60E8CDE454}" type="datetimeFigureOut">
              <a:rPr lang="en-US" smtClean="0"/>
              <a:t>10/29/2020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8E3B2A-F351-0F47-A1E5-9C60E8CDE454}" type="datetimeFigureOut">
              <a:rPr lang="en-US" smtClean="0"/>
              <a:t>10/29/2020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8E3B2A-F351-0F47-A1E5-9C60E8CDE454}" type="datetimeFigureOut">
              <a:rPr lang="en-US" smtClean="0"/>
              <a:t>10/29/2020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8E3B2A-F351-0F47-A1E5-9C60E8CDE454}"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5" y="6324600"/>
            <a:ext cx="47404018" cy="134820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530843" y="6324600"/>
            <a:ext cx="141480542" cy="134820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8E3B2A-F351-0F47-A1E5-9C60E8CDE454}"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7C8E3B2A-F351-0F47-A1E5-9C60E8CDE454}" type="datetimeFigureOut">
              <a:rPr lang="en-US" smtClean="0"/>
              <a:t>10/29/2020</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BF808DFA-26AC-1149-9ADC-199E2D8988B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5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79983"/>
        </a:solidFill>
        <a:effectLst/>
      </p:bgPr>
    </p:bg>
    <p:spTree>
      <p:nvGrpSpPr>
        <p:cNvPr id="1" name=""/>
        <p:cNvGrpSpPr/>
        <p:nvPr/>
      </p:nvGrpSpPr>
      <p:grpSpPr>
        <a:xfrm>
          <a:off x="0" y="0"/>
          <a:ext cx="0" cy="0"/>
          <a:chOff x="0" y="0"/>
          <a:chExt cx="0" cy="0"/>
        </a:xfrm>
      </p:grpSpPr>
      <p:pic>
        <p:nvPicPr>
          <p:cNvPr id="30" name="Picture 29"/>
          <p:cNvPicPr>
            <a:picLocks noChangeAspect="1"/>
          </p:cNvPicPr>
          <p:nvPr/>
        </p:nvPicPr>
        <p:blipFill>
          <a:blip r:embed="rId2"/>
          <a:stretch>
            <a:fillRect/>
          </a:stretch>
        </p:blipFill>
        <p:spPr>
          <a:xfrm>
            <a:off x="30972420" y="24871764"/>
            <a:ext cx="12441403" cy="7933846"/>
          </a:xfrm>
          <a:prstGeom prst="rect">
            <a:avLst/>
          </a:prstGeom>
          <a:ln>
            <a:solidFill>
              <a:schemeClr val="accent1"/>
            </a:solidFill>
          </a:ln>
        </p:spPr>
      </p:pic>
      <p:sp>
        <p:nvSpPr>
          <p:cNvPr id="2" name="Title 1"/>
          <p:cNvSpPr>
            <a:spLocks noGrp="1"/>
          </p:cNvSpPr>
          <p:nvPr>
            <p:ph type="ctrTitle"/>
          </p:nvPr>
        </p:nvSpPr>
        <p:spPr>
          <a:xfrm>
            <a:off x="4459310" y="1371642"/>
            <a:ext cx="35111071" cy="2984877"/>
          </a:xfrm>
        </p:spPr>
        <p:txBody>
          <a:bodyPr>
            <a:normAutofit fontScale="90000"/>
          </a:bodyPr>
          <a:lstStyle/>
          <a:p>
            <a:r>
              <a:rPr lang="en-US" sz="10000" b="1" dirty="0" smtClean="0">
                <a:solidFill>
                  <a:schemeClr val="bg2"/>
                </a:solidFill>
                <a:latin typeface="Gill Sans Std Shadowed"/>
              </a:rPr>
              <a:t>Characterization of the Cannabinoid Receptor – 1 Gene in Three Beagle Dogs and Six Cats </a:t>
            </a:r>
            <a:endParaRPr lang="en-US" sz="10000" b="1" dirty="0">
              <a:solidFill>
                <a:schemeClr val="bg2"/>
              </a:solidFill>
              <a:latin typeface="Gill Sans Std Shadowed"/>
            </a:endParaRPr>
          </a:p>
        </p:txBody>
      </p:sp>
      <p:sp>
        <p:nvSpPr>
          <p:cNvPr id="5" name="Rectangle 4"/>
          <p:cNvSpPr/>
          <p:nvPr/>
        </p:nvSpPr>
        <p:spPr>
          <a:xfrm>
            <a:off x="14737231" y="12562691"/>
            <a:ext cx="14636899" cy="12633980"/>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655205" y="28944399"/>
            <a:ext cx="12483735" cy="3045189"/>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30972421" y="14286106"/>
            <a:ext cx="12323557" cy="9923853"/>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568540" y="5785026"/>
            <a:ext cx="12570400" cy="15178441"/>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0890750" y="5785027"/>
            <a:ext cx="12323557" cy="7980994"/>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ounded Rectangle 17"/>
          <p:cNvSpPr/>
          <p:nvPr/>
        </p:nvSpPr>
        <p:spPr>
          <a:xfrm>
            <a:off x="15995019" y="12736863"/>
            <a:ext cx="12458266" cy="1572221"/>
          </a:xfrm>
          <a:prstGeom prst="roundRect">
            <a:avLst/>
          </a:prstGeom>
          <a:solidFill>
            <a:srgbClr val="4780A1"/>
          </a:solidFill>
          <a:effectLst>
            <a:reflection blurRad="6350" stA="52000" endA="300" endPos="3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8"/>
          <p:cNvSpPr/>
          <p:nvPr/>
        </p:nvSpPr>
        <p:spPr>
          <a:xfrm>
            <a:off x="31439989" y="6389565"/>
            <a:ext cx="10888537" cy="1659720"/>
          </a:xfrm>
          <a:prstGeom prst="roundRect">
            <a:avLst/>
          </a:prstGeom>
          <a:solidFill>
            <a:srgbClr val="4780A1"/>
          </a:solidFill>
          <a:effectLst>
            <a:reflection blurRad="6350" stA="52000" endA="300" endPos="3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21"/>
          <p:cNvSpPr/>
          <p:nvPr/>
        </p:nvSpPr>
        <p:spPr>
          <a:xfrm>
            <a:off x="31993434" y="14688020"/>
            <a:ext cx="10577145" cy="1348730"/>
          </a:xfrm>
          <a:prstGeom prst="roundRect">
            <a:avLst/>
          </a:prstGeom>
          <a:solidFill>
            <a:srgbClr val="4780A1"/>
          </a:solidFill>
          <a:effectLst>
            <a:reflection blurRad="6350" stA="52000" endA="300" endPos="3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ounded Rectangle 22"/>
          <p:cNvSpPr/>
          <p:nvPr/>
        </p:nvSpPr>
        <p:spPr>
          <a:xfrm>
            <a:off x="1480885" y="29283265"/>
            <a:ext cx="10706039" cy="1007706"/>
          </a:xfrm>
          <a:prstGeom prst="roundRect">
            <a:avLst/>
          </a:prstGeom>
          <a:solidFill>
            <a:srgbClr val="4780A1"/>
          </a:solidFill>
          <a:effectLst>
            <a:reflection blurRad="6350" stA="52000" endA="300" endPos="3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15167834" y="14522990"/>
            <a:ext cx="13808514" cy="11172289"/>
          </a:xfrm>
          <a:prstGeom prst="rect">
            <a:avLst/>
          </a:prstGeom>
          <a:noFill/>
        </p:spPr>
        <p:txBody>
          <a:bodyPr wrap="square" rtlCol="0">
            <a:spAutoFit/>
          </a:bodyPr>
          <a:lstStyle/>
          <a:p>
            <a:r>
              <a:rPr lang="en-US" sz="3600" dirty="0"/>
              <a:t>Canine and Feline CBR-1 genetic data was obtained from the NCBI database, </a:t>
            </a:r>
            <a:r>
              <a:rPr lang="en-US" sz="3600" dirty="0" smtClean="0"/>
              <a:t>and </a:t>
            </a:r>
            <a:r>
              <a:rPr lang="en-US" sz="3600" dirty="0"/>
              <a:t>primers were designed using the </a:t>
            </a:r>
            <a:r>
              <a:rPr lang="en-US" sz="3600" dirty="0" smtClean="0"/>
              <a:t>primer designing tool and BLAST on the NCBI database. </a:t>
            </a:r>
            <a:r>
              <a:rPr lang="en-US" sz="3600" dirty="0"/>
              <a:t>The primer walking method was used to sequence CBR-1. The primer walking method is utilized when working with a long sequence. The sequence of interest can be cut into smaller, consecutive </a:t>
            </a:r>
            <a:r>
              <a:rPr lang="en-US" sz="3600" dirty="0" smtClean="0"/>
              <a:t>fragments averaging between 300-600bp in length, </a:t>
            </a:r>
            <a:r>
              <a:rPr lang="en-US" sz="3600" dirty="0"/>
              <a:t>and primers can be designed that sequence the individual fragments. The result will be multiple, small sequences that combine to form the complete sequence of interest. </a:t>
            </a:r>
            <a:r>
              <a:rPr lang="en-US" sz="3600" dirty="0" smtClean="0"/>
              <a:t>A total of 240 </a:t>
            </a:r>
            <a:r>
              <a:rPr lang="en-US" sz="3600" dirty="0"/>
              <a:t>primer pairs were designed for the canine </a:t>
            </a:r>
            <a:r>
              <a:rPr lang="en-US" sz="3600" dirty="0" smtClean="0"/>
              <a:t>model, gene reference NC_005594.3, </a:t>
            </a:r>
            <a:r>
              <a:rPr lang="en-US" sz="3600" dirty="0"/>
              <a:t>and from those, 75 were selected for </a:t>
            </a:r>
            <a:r>
              <a:rPr lang="en-US" sz="3600" dirty="0" smtClean="0"/>
              <a:t>PCR. The </a:t>
            </a:r>
            <a:r>
              <a:rPr lang="en-US" sz="3600" dirty="0"/>
              <a:t>forward primer and reverse primer PCR products were sequenced, and current alignment and analysis efforts are focused on the reverse complement sequence. The NCBI-BLAST program was used to check the site and accuracy of the selected primers. PCR was run, and gel electrophoresis was used to confirm the PCR products. Following gel confirmation, the PCR products were sent to </a:t>
            </a:r>
            <a:r>
              <a:rPr lang="en-US" sz="3600" dirty="0" smtClean="0"/>
              <a:t>PSOMAGEN Labs (Rockville, MD) </a:t>
            </a:r>
            <a:r>
              <a:rPr lang="en-US" sz="3600" dirty="0"/>
              <a:t>for sequencing. The sequence results were aligned and </a:t>
            </a:r>
            <a:r>
              <a:rPr lang="en-US" sz="3600" dirty="0" smtClean="0"/>
              <a:t>identified </a:t>
            </a:r>
            <a:r>
              <a:rPr lang="en-US" sz="3600" dirty="0"/>
              <a:t>for single nucleotide polymorphisms (SNPs) using Mega-X </a:t>
            </a:r>
            <a:r>
              <a:rPr lang="en-US" sz="3600" dirty="0" smtClean="0"/>
              <a:t>software (Kumar et. al, 2008). </a:t>
            </a:r>
            <a:endParaRPr lang="en-US" sz="3600" dirty="0"/>
          </a:p>
          <a:p>
            <a:endParaRPr lang="en-US" sz="3600" dirty="0">
              <a:solidFill>
                <a:srgbClr val="27221B"/>
              </a:solidFill>
              <a:latin typeface="Frutiger LT Std 55 Roman"/>
            </a:endParaRPr>
          </a:p>
        </p:txBody>
      </p:sp>
      <p:sp>
        <p:nvSpPr>
          <p:cNvPr id="26" name="TextBox 25"/>
          <p:cNvSpPr txBox="1"/>
          <p:nvPr/>
        </p:nvSpPr>
        <p:spPr>
          <a:xfrm>
            <a:off x="1189748" y="8176201"/>
            <a:ext cx="11458391" cy="13388280"/>
          </a:xfrm>
          <a:prstGeom prst="rect">
            <a:avLst/>
          </a:prstGeom>
          <a:noFill/>
        </p:spPr>
        <p:txBody>
          <a:bodyPr wrap="square" rtlCol="0">
            <a:spAutoFit/>
          </a:bodyPr>
          <a:lstStyle/>
          <a:p>
            <a:r>
              <a:rPr lang="en-US" sz="3600" dirty="0" err="1"/>
              <a:t>Cannabidiol</a:t>
            </a:r>
            <a:r>
              <a:rPr lang="en-US" sz="3600" dirty="0"/>
              <a:t> oil and associated products are rapidly growing in popularity not only in human medicine, but also in veterinary medicine. </a:t>
            </a:r>
            <a:r>
              <a:rPr lang="en-US" sz="3600" dirty="0" err="1"/>
              <a:t>Cannabidiol’s</a:t>
            </a:r>
            <a:r>
              <a:rPr lang="en-US" sz="3600" dirty="0"/>
              <a:t> described therapeutic benefits are largely anecdotal, and efficacy in animals has yet to be confirmed. </a:t>
            </a:r>
            <a:r>
              <a:rPr lang="en-US" sz="3600" dirty="0" smtClean="0"/>
              <a:t>The </a:t>
            </a:r>
            <a:r>
              <a:rPr lang="en-US" sz="3600" dirty="0"/>
              <a:t>main goal of our research project is to characterize the </a:t>
            </a:r>
            <a:r>
              <a:rPr lang="en-US" sz="3600" dirty="0" smtClean="0"/>
              <a:t>CB1, CB2, and TPRV1 </a:t>
            </a:r>
            <a:r>
              <a:rPr lang="en-US" sz="3600" dirty="0"/>
              <a:t>receptors involved in the endocannabinoid system in canine and feline models, and to understand how genetic variation within these receptors can lead to variable pharmacologic outcomes. </a:t>
            </a:r>
            <a:r>
              <a:rPr lang="en-US" sz="3600" dirty="0" err="1"/>
              <a:t>Cannabidiol</a:t>
            </a:r>
            <a:r>
              <a:rPr lang="en-US" sz="3600" dirty="0"/>
              <a:t> has a long list of therapeutic </a:t>
            </a:r>
            <a:r>
              <a:rPr lang="en-US" sz="3600" dirty="0" smtClean="0"/>
              <a:t>indications, </a:t>
            </a:r>
            <a:r>
              <a:rPr lang="en-US" sz="3600" dirty="0"/>
              <a:t>ranging from anxiety to epilepsy to pain management. However, therapeutic results have been largely variable, and full understanding of the efficacy of </a:t>
            </a:r>
            <a:r>
              <a:rPr lang="en-US" sz="3600" dirty="0" err="1"/>
              <a:t>cannabidiol</a:t>
            </a:r>
            <a:r>
              <a:rPr lang="en-US" sz="3600" dirty="0"/>
              <a:t> as a treatment option for these disease processes is not completely understood. It is hypothesized that genetic variation within these receptors plays a role in the variable outcomes when treating with CBD. </a:t>
            </a:r>
            <a:r>
              <a:rPr lang="en-US" sz="3600" dirty="0" smtClean="0"/>
              <a:t>The current focus of this </a:t>
            </a:r>
            <a:r>
              <a:rPr lang="en-US" sz="3600" dirty="0"/>
              <a:t>research project is to identify genetic variation within the cannabinoid receptor 1 (</a:t>
            </a:r>
            <a:r>
              <a:rPr lang="en-US" sz="3600" i="1" dirty="0"/>
              <a:t>CBR-1</a:t>
            </a:r>
            <a:r>
              <a:rPr lang="en-US" sz="3600" dirty="0"/>
              <a:t>) gene in three healthy beagle dogs and six cats (three healthy and three </a:t>
            </a:r>
            <a:r>
              <a:rPr lang="en-US" sz="3600" dirty="0" err="1"/>
              <a:t>Tay</a:t>
            </a:r>
            <a:r>
              <a:rPr lang="en-US" sz="3600" dirty="0"/>
              <a:t>-Sachs disease) and to understand the role of this genetic variation in various disease processes and in variation of clinical outcomes. </a:t>
            </a:r>
            <a:r>
              <a:rPr lang="en-US" sz="3600" dirty="0" smtClean="0"/>
              <a:t>Current efforts are focused on the canine model. </a:t>
            </a:r>
            <a:endParaRPr lang="en-US" sz="3600" dirty="0"/>
          </a:p>
          <a:p>
            <a:endParaRPr lang="en-US" sz="3600" dirty="0">
              <a:solidFill>
                <a:srgbClr val="27221B"/>
              </a:solidFill>
              <a:latin typeface="Frutiger LT Std 55 Roman"/>
            </a:endParaRPr>
          </a:p>
        </p:txBody>
      </p:sp>
      <p:sp>
        <p:nvSpPr>
          <p:cNvPr id="28" name="TextBox 27"/>
          <p:cNvSpPr txBox="1"/>
          <p:nvPr/>
        </p:nvSpPr>
        <p:spPr>
          <a:xfrm>
            <a:off x="31716670" y="8498628"/>
            <a:ext cx="10853909" cy="5078313"/>
          </a:xfrm>
          <a:prstGeom prst="rect">
            <a:avLst/>
          </a:prstGeom>
          <a:noFill/>
        </p:spPr>
        <p:txBody>
          <a:bodyPr wrap="square" rtlCol="0">
            <a:spAutoFit/>
          </a:bodyPr>
          <a:lstStyle/>
          <a:p>
            <a:r>
              <a:rPr lang="en-US" sz="3600" dirty="0"/>
              <a:t>At this point in the research project, work is still being done to assess genetic variation within these sequences. Current findings on the reverse complement sequence include a SNP located at base pair 20,534 in the canine model. NCBI genomic data defines this location as a cytosine, but in two of the three beagle dogs, this location is defined as a thymine. Base pair 20,534 is located within the region of the X3 exon. Analysis of the canine and feline CBR-1 sequences is still in progress. </a:t>
            </a:r>
            <a:endParaRPr lang="en-US" sz="3600" dirty="0">
              <a:solidFill>
                <a:srgbClr val="27221B"/>
              </a:solidFill>
              <a:latin typeface="Frutiger LT Std 55 Roman"/>
            </a:endParaRPr>
          </a:p>
        </p:txBody>
      </p:sp>
      <p:sp>
        <p:nvSpPr>
          <p:cNvPr id="31" name="TextBox 30"/>
          <p:cNvSpPr txBox="1"/>
          <p:nvPr/>
        </p:nvSpPr>
        <p:spPr>
          <a:xfrm>
            <a:off x="32172270" y="16361657"/>
            <a:ext cx="10219471" cy="7848302"/>
          </a:xfrm>
          <a:prstGeom prst="rect">
            <a:avLst/>
          </a:prstGeom>
          <a:noFill/>
        </p:spPr>
        <p:txBody>
          <a:bodyPr wrap="square" rtlCol="0">
            <a:spAutoFit/>
          </a:bodyPr>
          <a:lstStyle/>
          <a:p>
            <a:r>
              <a:rPr lang="en-US" sz="3600" dirty="0"/>
              <a:t>Conclusive results cannot be drawn from the obtained data at this time, and more work needs to be done to determine whether </a:t>
            </a:r>
            <a:r>
              <a:rPr lang="en-US" sz="3600" dirty="0" smtClean="0"/>
              <a:t>this SNP </a:t>
            </a:r>
            <a:r>
              <a:rPr lang="en-US" sz="3600" dirty="0"/>
              <a:t>will have an impact on the amino acid sequence and protein product. The next step is to determine the potential for splice site variation, and therefore variation in mRNA products. In conclusion, even if genetic variation is shown to have an impact on protein structure, work has to be done to determine whether the variation in clinical outcomes associated with CBD treatment can be attributed to this genetic variation. In the future, we hope to see that genetic variation within the endocannabinoid receptor system is utilized when forming a treatment plan for a </a:t>
            </a:r>
            <a:r>
              <a:rPr lang="en-US" sz="3600" dirty="0" smtClean="0"/>
              <a:t>patient.</a:t>
            </a:r>
            <a:endParaRPr lang="en-US" sz="3600" dirty="0">
              <a:solidFill>
                <a:srgbClr val="27221B"/>
              </a:solidFill>
              <a:latin typeface="Frutiger LT Std 55 Roman"/>
            </a:endParaRPr>
          </a:p>
        </p:txBody>
      </p:sp>
      <p:sp>
        <p:nvSpPr>
          <p:cNvPr id="32" name="TextBox 31"/>
          <p:cNvSpPr txBox="1"/>
          <p:nvPr/>
        </p:nvSpPr>
        <p:spPr>
          <a:xfrm>
            <a:off x="759146" y="30466993"/>
            <a:ext cx="12354326" cy="1754326"/>
          </a:xfrm>
          <a:prstGeom prst="rect">
            <a:avLst/>
          </a:prstGeom>
          <a:noFill/>
        </p:spPr>
        <p:txBody>
          <a:bodyPr wrap="square" rtlCol="0">
            <a:spAutoFit/>
          </a:bodyPr>
          <a:lstStyle/>
          <a:p>
            <a:r>
              <a:rPr lang="en-US" sz="3600" dirty="0" smtClean="0"/>
              <a:t>All </a:t>
            </a:r>
            <a:r>
              <a:rPr lang="en-US" sz="3600" dirty="0"/>
              <a:t>work for this project is being conducted in Dr. Dawn M. </a:t>
            </a:r>
            <a:r>
              <a:rPr lang="en-US" sz="3600" dirty="0" err="1"/>
              <a:t>Boothe’s</a:t>
            </a:r>
            <a:r>
              <a:rPr lang="en-US" sz="3600" dirty="0"/>
              <a:t> Clinical Pharmacology Laboratory. </a:t>
            </a:r>
            <a:endParaRPr lang="en-US" sz="3600" dirty="0" smtClean="0">
              <a:solidFill>
                <a:srgbClr val="27221B"/>
              </a:solidFill>
              <a:latin typeface="Frutiger LT Std 55 Roman"/>
            </a:endParaRPr>
          </a:p>
          <a:p>
            <a:endParaRPr lang="en-US" sz="3600" dirty="0">
              <a:solidFill>
                <a:srgbClr val="27221B"/>
              </a:solidFill>
              <a:latin typeface="Frutiger LT Std 55 Roman"/>
            </a:endParaRPr>
          </a:p>
        </p:txBody>
      </p:sp>
      <p:sp>
        <p:nvSpPr>
          <p:cNvPr id="33" name="Title 1"/>
          <p:cNvSpPr txBox="1">
            <a:spLocks/>
          </p:cNvSpPr>
          <p:nvPr/>
        </p:nvSpPr>
        <p:spPr>
          <a:xfrm>
            <a:off x="5872343" y="4174207"/>
            <a:ext cx="30117558" cy="1594065"/>
          </a:xfrm>
          <a:prstGeom prst="rect">
            <a:avLst/>
          </a:prstGeom>
        </p:spPr>
        <p:txBody>
          <a:bodyPr vert="horz" lIns="438912" tIns="219456" rIns="438912" bIns="219456" rtlCol="0" anchor="ctr">
            <a:normAutofit fontScale="97500"/>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5200" b="0" i="0" u="none" strike="noStrike" kern="1200" cap="none" spc="0" normalizeH="0" baseline="0" noProof="0" dirty="0" smtClean="0">
                <a:ln>
                  <a:noFill/>
                </a:ln>
                <a:solidFill>
                  <a:schemeClr val="bg2"/>
                </a:solidFill>
                <a:effectLst/>
                <a:uLnTx/>
                <a:uFillTx/>
                <a:latin typeface="Gill Sans Std Bold Condensed"/>
                <a:ea typeface="+mj-ea"/>
                <a:cs typeface="+mj-cs"/>
              </a:rPr>
              <a:t>Sarah</a:t>
            </a:r>
            <a:r>
              <a:rPr kumimoji="0" lang="en-US" sz="5200" b="0" i="0" u="none" strike="noStrike" kern="1200" cap="none" spc="0" normalizeH="0" noProof="0" dirty="0" smtClean="0">
                <a:ln>
                  <a:noFill/>
                </a:ln>
                <a:solidFill>
                  <a:schemeClr val="bg2"/>
                </a:solidFill>
                <a:effectLst/>
                <a:uLnTx/>
                <a:uFillTx/>
                <a:latin typeface="Gill Sans Std Bold Condensed"/>
                <a:ea typeface="+mj-ea"/>
                <a:cs typeface="+mj-cs"/>
              </a:rPr>
              <a:t> Ezell and Dr. </a:t>
            </a:r>
            <a:r>
              <a:rPr kumimoji="0" lang="en-US" sz="5200" b="0" i="0" u="none" strike="noStrike" kern="1200" cap="none" spc="0" normalizeH="0" noProof="0" dirty="0" err="1" smtClean="0">
                <a:ln>
                  <a:noFill/>
                </a:ln>
                <a:solidFill>
                  <a:schemeClr val="bg2"/>
                </a:solidFill>
                <a:effectLst/>
                <a:uLnTx/>
                <a:uFillTx/>
                <a:latin typeface="Gill Sans Std Bold Condensed"/>
                <a:ea typeface="+mj-ea"/>
                <a:cs typeface="+mj-cs"/>
              </a:rPr>
              <a:t>Kamoltip</a:t>
            </a:r>
            <a:r>
              <a:rPr kumimoji="0" lang="en-US" sz="5200" b="0" i="0" u="none" strike="noStrike" kern="1200" cap="none" spc="0" normalizeH="0" noProof="0" dirty="0" smtClean="0">
                <a:ln>
                  <a:noFill/>
                </a:ln>
                <a:solidFill>
                  <a:schemeClr val="bg2"/>
                </a:solidFill>
                <a:effectLst/>
                <a:uLnTx/>
                <a:uFillTx/>
                <a:latin typeface="Gill Sans Std Bold Condensed"/>
                <a:ea typeface="+mj-ea"/>
                <a:cs typeface="+mj-cs"/>
              </a:rPr>
              <a:t> </a:t>
            </a:r>
            <a:r>
              <a:rPr kumimoji="0" lang="en-US" sz="5200" b="0" i="0" u="none" strike="noStrike" kern="1200" cap="none" spc="0" normalizeH="0" noProof="0" dirty="0" err="1" smtClean="0">
                <a:ln>
                  <a:noFill/>
                </a:ln>
                <a:solidFill>
                  <a:schemeClr val="bg2"/>
                </a:solidFill>
                <a:effectLst/>
                <a:uLnTx/>
                <a:uFillTx/>
                <a:latin typeface="Gill Sans Std Bold Condensed"/>
                <a:ea typeface="+mj-ea"/>
                <a:cs typeface="+mj-cs"/>
              </a:rPr>
              <a:t>Thungrat</a:t>
            </a:r>
            <a:r>
              <a:rPr kumimoji="0" lang="en-US" sz="5200" b="0" i="0" u="none" strike="noStrike" kern="1200" cap="none" spc="0" normalizeH="0" noProof="0" dirty="0" smtClean="0">
                <a:ln>
                  <a:noFill/>
                </a:ln>
                <a:solidFill>
                  <a:schemeClr val="bg2"/>
                </a:solidFill>
                <a:effectLst/>
                <a:uLnTx/>
                <a:uFillTx/>
                <a:latin typeface="Gill Sans Std Bold Condensed"/>
                <a:ea typeface="+mj-ea"/>
                <a:cs typeface="+mj-cs"/>
              </a:rPr>
              <a:t> </a:t>
            </a:r>
            <a:endParaRPr kumimoji="0" lang="en-US" sz="5200" b="0" i="0" u="none" strike="noStrike" kern="1200" cap="none" spc="0" normalizeH="0" baseline="0" noProof="0" dirty="0" smtClean="0">
              <a:ln>
                <a:noFill/>
              </a:ln>
              <a:solidFill>
                <a:schemeClr val="bg2"/>
              </a:solidFill>
              <a:effectLst/>
              <a:uLnTx/>
              <a:uFillTx/>
              <a:latin typeface="Gill Sans Std Bold Condensed"/>
              <a:ea typeface="+mj-ea"/>
              <a:cs typeface="+mj-cs"/>
            </a:endParaRPr>
          </a:p>
        </p:txBody>
      </p:sp>
      <p:sp>
        <p:nvSpPr>
          <p:cNvPr id="35" name="Title 1"/>
          <p:cNvSpPr txBox="1">
            <a:spLocks/>
          </p:cNvSpPr>
          <p:nvPr/>
        </p:nvSpPr>
        <p:spPr>
          <a:xfrm>
            <a:off x="1511927" y="5849099"/>
            <a:ext cx="12458266" cy="1572221"/>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endParaRPr kumimoji="0" lang="en-US" sz="8000" b="0" i="0" u="none" strike="noStrike" kern="1200" cap="none" spc="0" normalizeH="0" baseline="0" noProof="0" dirty="0" smtClean="0">
              <a:ln>
                <a:noFill/>
              </a:ln>
              <a:solidFill>
                <a:schemeClr val="bg2"/>
              </a:solidFill>
              <a:effectLst/>
              <a:uLnTx/>
              <a:uFillTx/>
              <a:latin typeface="Gill Sans Std Bold Condensed"/>
              <a:ea typeface="+mj-ea"/>
              <a:cs typeface="+mj-cs"/>
            </a:endParaRPr>
          </a:p>
        </p:txBody>
      </p:sp>
      <p:sp>
        <p:nvSpPr>
          <p:cNvPr id="36" name="Title 1"/>
          <p:cNvSpPr txBox="1">
            <a:spLocks/>
          </p:cNvSpPr>
          <p:nvPr/>
        </p:nvSpPr>
        <p:spPr>
          <a:xfrm>
            <a:off x="15884759" y="12727520"/>
            <a:ext cx="12458266" cy="1572221"/>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8000" b="0" i="0" u="none" strike="noStrike" kern="1200" cap="none" spc="0" normalizeH="0" baseline="0" noProof="0" dirty="0" smtClean="0">
                <a:ln>
                  <a:noFill/>
                </a:ln>
                <a:solidFill>
                  <a:schemeClr val="bg2"/>
                </a:solidFill>
                <a:effectLst/>
                <a:uLnTx/>
                <a:uFillTx/>
                <a:latin typeface="Gill Sans Std Bold Condensed"/>
                <a:ea typeface="+mj-ea"/>
                <a:cs typeface="+mj-cs"/>
              </a:rPr>
              <a:t>METHODS</a:t>
            </a:r>
          </a:p>
        </p:txBody>
      </p:sp>
      <p:sp>
        <p:nvSpPr>
          <p:cNvPr id="38" name="Title 1"/>
          <p:cNvSpPr txBox="1">
            <a:spLocks/>
          </p:cNvSpPr>
          <p:nvPr/>
        </p:nvSpPr>
        <p:spPr>
          <a:xfrm>
            <a:off x="30655124" y="6524493"/>
            <a:ext cx="12458266" cy="1572221"/>
          </a:xfrm>
          <a:prstGeom prst="rect">
            <a:avLst/>
          </a:prstGeom>
          <a:effectLst>
            <a:reflection blurRad="6350" stA="52000" endA="300" endPos="35000" dir="5400000" sy="-100000" algn="bl" rotWithShape="0"/>
          </a:effectLst>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8000" b="0" i="0" u="none" strike="noStrike" kern="1200" cap="none" spc="0" normalizeH="0" baseline="0" noProof="0" dirty="0" smtClean="0">
                <a:ln>
                  <a:noFill/>
                </a:ln>
                <a:solidFill>
                  <a:schemeClr val="bg2"/>
                </a:solidFill>
                <a:effectLst/>
                <a:uLnTx/>
                <a:uFillTx/>
                <a:latin typeface="Gill Sans Std Bold Condensed"/>
                <a:ea typeface="+mj-ea"/>
                <a:cs typeface="+mj-cs"/>
              </a:rPr>
              <a:t>RESULTS</a:t>
            </a:r>
          </a:p>
        </p:txBody>
      </p:sp>
      <p:sp>
        <p:nvSpPr>
          <p:cNvPr id="40" name="Title 1"/>
          <p:cNvSpPr txBox="1">
            <a:spLocks/>
          </p:cNvSpPr>
          <p:nvPr/>
        </p:nvSpPr>
        <p:spPr>
          <a:xfrm>
            <a:off x="30992426" y="14869105"/>
            <a:ext cx="12421397" cy="1271939"/>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8000" b="0" i="0" u="none" strike="noStrike" kern="1200" cap="none" spc="0" normalizeH="0" baseline="0" noProof="0" dirty="0" smtClean="0">
                <a:ln>
                  <a:noFill/>
                </a:ln>
                <a:solidFill>
                  <a:schemeClr val="bg2"/>
                </a:solidFill>
                <a:effectLst/>
                <a:uLnTx/>
                <a:uFillTx/>
                <a:latin typeface="Gill Sans Std Bold Condensed"/>
                <a:ea typeface="+mj-ea"/>
                <a:cs typeface="+mj-cs"/>
              </a:rPr>
              <a:t>CONCLUSION</a:t>
            </a:r>
          </a:p>
        </p:txBody>
      </p:sp>
      <p:sp>
        <p:nvSpPr>
          <p:cNvPr id="41" name="Title 1"/>
          <p:cNvSpPr txBox="1">
            <a:spLocks/>
          </p:cNvSpPr>
          <p:nvPr/>
        </p:nvSpPr>
        <p:spPr>
          <a:xfrm>
            <a:off x="1429668" y="29226729"/>
            <a:ext cx="10934807" cy="1064242"/>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noFill/>
                </a:ln>
                <a:solidFill>
                  <a:schemeClr val="bg2"/>
                </a:solidFill>
                <a:effectLst/>
                <a:uLnTx/>
                <a:uFillTx/>
                <a:latin typeface="Gill Sans Std Bold Condensed"/>
                <a:ea typeface="+mj-ea"/>
                <a:cs typeface="+mj-cs"/>
              </a:rPr>
              <a:t>ACKNOWLEDGEMENTS</a:t>
            </a:r>
          </a:p>
        </p:txBody>
      </p:sp>
      <p:pic>
        <p:nvPicPr>
          <p:cNvPr id="47" name="Picture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0943" y="1484286"/>
            <a:ext cx="5922962" cy="3324308"/>
          </a:xfrm>
          <a:prstGeom prst="rect">
            <a:avLst/>
          </a:prstGeom>
        </p:spPr>
      </p:pic>
      <p:pic>
        <p:nvPicPr>
          <p:cNvPr id="48" name="Picture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02934" y="1481355"/>
            <a:ext cx="5922962" cy="3324308"/>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53654" y="5785026"/>
            <a:ext cx="14520476" cy="3833762"/>
          </a:xfrm>
          <a:prstGeom prst="rect">
            <a:avLst/>
          </a:prstGeom>
        </p:spPr>
      </p:pic>
      <p:sp>
        <p:nvSpPr>
          <p:cNvPr id="21" name="TextBox 20"/>
          <p:cNvSpPr txBox="1"/>
          <p:nvPr/>
        </p:nvSpPr>
        <p:spPr>
          <a:xfrm>
            <a:off x="14737231" y="11914722"/>
            <a:ext cx="10607119" cy="646331"/>
          </a:xfrm>
          <a:prstGeom prst="rect">
            <a:avLst/>
          </a:prstGeom>
          <a:noFill/>
        </p:spPr>
        <p:txBody>
          <a:bodyPr wrap="square" rtlCol="0">
            <a:spAutoFit/>
          </a:bodyPr>
          <a:lstStyle/>
          <a:p>
            <a:r>
              <a:rPr lang="en-US" sz="3600" dirty="0" smtClean="0">
                <a:solidFill>
                  <a:schemeClr val="bg1"/>
                </a:solidFill>
                <a:latin typeface="Frutiger LT Std 55 Roman"/>
              </a:rPr>
              <a:t>SNP located at base pair 20,534 within </a:t>
            </a:r>
            <a:r>
              <a:rPr lang="en-US" sz="3600" i="1" dirty="0" smtClean="0">
                <a:solidFill>
                  <a:schemeClr val="bg1"/>
                </a:solidFill>
                <a:latin typeface="Frutiger LT Std 55 Roman"/>
              </a:rPr>
              <a:t>X3</a:t>
            </a:r>
            <a:r>
              <a:rPr lang="en-US" sz="3600" dirty="0" smtClean="0">
                <a:solidFill>
                  <a:schemeClr val="bg1"/>
                </a:solidFill>
                <a:latin typeface="Frutiger LT Std 55 Roman"/>
              </a:rPr>
              <a:t> exon</a:t>
            </a:r>
            <a:endParaRPr lang="en-US" sz="3600" dirty="0">
              <a:solidFill>
                <a:schemeClr val="bg1"/>
              </a:solidFill>
              <a:latin typeface="Frutiger LT Std 55 Roman"/>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94523" y="10486193"/>
            <a:ext cx="14600308" cy="1285441"/>
          </a:xfrm>
          <a:prstGeom prst="rect">
            <a:avLst/>
          </a:prstGeom>
        </p:spPr>
      </p:pic>
      <p:pic>
        <p:nvPicPr>
          <p:cNvPr id="8" name="Picture 7"/>
          <p:cNvPicPr>
            <a:picLocks noChangeAspect="1"/>
          </p:cNvPicPr>
          <p:nvPr/>
        </p:nvPicPr>
        <p:blipFill>
          <a:blip r:embed="rId6"/>
          <a:stretch>
            <a:fillRect/>
          </a:stretch>
        </p:blipFill>
        <p:spPr>
          <a:xfrm>
            <a:off x="759145" y="21710603"/>
            <a:ext cx="12257028" cy="6410815"/>
          </a:xfrm>
          <a:prstGeom prst="rect">
            <a:avLst/>
          </a:prstGeom>
        </p:spPr>
      </p:pic>
      <p:sp>
        <p:nvSpPr>
          <p:cNvPr id="16" name="TextBox 15"/>
          <p:cNvSpPr txBox="1"/>
          <p:nvPr/>
        </p:nvSpPr>
        <p:spPr>
          <a:xfrm>
            <a:off x="14794523" y="9814256"/>
            <a:ext cx="13658762" cy="646331"/>
          </a:xfrm>
          <a:prstGeom prst="rect">
            <a:avLst/>
          </a:prstGeom>
          <a:noFill/>
        </p:spPr>
        <p:txBody>
          <a:bodyPr wrap="square" rtlCol="0">
            <a:spAutoFit/>
          </a:bodyPr>
          <a:lstStyle/>
          <a:p>
            <a:r>
              <a:rPr lang="en-US" sz="3600" dirty="0">
                <a:solidFill>
                  <a:schemeClr val="bg1"/>
                </a:solidFill>
              </a:rPr>
              <a:t>https://www.ncbi.nlm.nih.gov/gene/481913</a:t>
            </a:r>
          </a:p>
        </p:txBody>
      </p:sp>
      <p:sp>
        <p:nvSpPr>
          <p:cNvPr id="17" name="TextBox 16"/>
          <p:cNvSpPr txBox="1"/>
          <p:nvPr/>
        </p:nvSpPr>
        <p:spPr>
          <a:xfrm>
            <a:off x="655205" y="28121418"/>
            <a:ext cx="11992934" cy="400110"/>
          </a:xfrm>
          <a:prstGeom prst="rect">
            <a:avLst/>
          </a:prstGeom>
          <a:noFill/>
        </p:spPr>
        <p:txBody>
          <a:bodyPr wrap="square" rtlCol="0">
            <a:spAutoFit/>
          </a:bodyPr>
          <a:lstStyle/>
          <a:p>
            <a:r>
              <a:rPr lang="en-US" sz="2000" dirty="0" smtClean="0">
                <a:solidFill>
                  <a:schemeClr val="bg1"/>
                </a:solidFill>
              </a:rPr>
              <a:t>(Picone et. al, 2006)</a:t>
            </a:r>
            <a:endParaRPr lang="en-US" sz="2000" dirty="0">
              <a:solidFill>
                <a:schemeClr val="bg1"/>
              </a:solidFill>
            </a:endParaRPr>
          </a:p>
        </p:txBody>
      </p:sp>
      <p:sp>
        <p:nvSpPr>
          <p:cNvPr id="29" name="TextBox 28"/>
          <p:cNvSpPr txBox="1"/>
          <p:nvPr/>
        </p:nvSpPr>
        <p:spPr>
          <a:xfrm>
            <a:off x="31102864" y="25819082"/>
            <a:ext cx="12358286" cy="6986528"/>
          </a:xfrm>
          <a:prstGeom prst="rect">
            <a:avLst/>
          </a:prstGeom>
          <a:noFill/>
        </p:spPr>
        <p:txBody>
          <a:bodyPr wrap="square" rtlCol="0">
            <a:spAutoFit/>
          </a:bodyPr>
          <a:lstStyle/>
          <a:p>
            <a:pPr lvl="0">
              <a:spcBef>
                <a:spcPct val="20000"/>
              </a:spcBef>
            </a:pPr>
            <a:endParaRPr lang="en-US" sz="2800" dirty="0" smtClean="0">
              <a:solidFill>
                <a:prstClr val="black"/>
              </a:solidFill>
              <a:latin typeface="Times New Roman" panose="02020603050405020304" pitchFamily="18" charset="0"/>
              <a:cs typeface="Times New Roman" panose="02020603050405020304" pitchFamily="18" charset="0"/>
            </a:endParaRPr>
          </a:p>
          <a:p>
            <a:pPr lvl="0">
              <a:spcBef>
                <a:spcPct val="20000"/>
              </a:spcBef>
            </a:pPr>
            <a:r>
              <a:rPr lang="en-US" sz="2800" dirty="0" smtClean="0">
                <a:solidFill>
                  <a:prstClr val="black"/>
                </a:solidFill>
                <a:latin typeface="Times New Roman" panose="02020603050405020304" pitchFamily="18" charset="0"/>
                <a:cs typeface="Times New Roman" panose="02020603050405020304" pitchFamily="18" charset="0"/>
              </a:rPr>
              <a:t>Picone</a:t>
            </a:r>
            <a:r>
              <a:rPr lang="en-US" sz="2800" dirty="0">
                <a:solidFill>
                  <a:prstClr val="black"/>
                </a:solidFill>
                <a:latin typeface="Times New Roman" panose="02020603050405020304" pitchFamily="18" charset="0"/>
                <a:cs typeface="Times New Roman" panose="02020603050405020304" pitchFamily="18" charset="0"/>
              </a:rPr>
              <a:t>, Robert &amp; </a:t>
            </a:r>
            <a:r>
              <a:rPr lang="en-US" sz="2800" dirty="0" err="1">
                <a:solidFill>
                  <a:prstClr val="black"/>
                </a:solidFill>
                <a:latin typeface="Times New Roman" panose="02020603050405020304" pitchFamily="18" charset="0"/>
                <a:cs typeface="Times New Roman" panose="02020603050405020304" pitchFamily="18" charset="0"/>
              </a:rPr>
              <a:t>Khanolkar</a:t>
            </a:r>
            <a:r>
              <a:rPr lang="en-US" sz="2800" dirty="0">
                <a:solidFill>
                  <a:prstClr val="black"/>
                </a:solidFill>
                <a:latin typeface="Times New Roman" panose="02020603050405020304" pitchFamily="18" charset="0"/>
                <a:cs typeface="Times New Roman" panose="02020603050405020304" pitchFamily="18" charset="0"/>
              </a:rPr>
              <a:t>, </a:t>
            </a:r>
            <a:r>
              <a:rPr lang="en-US" sz="2800" dirty="0" err="1">
                <a:solidFill>
                  <a:prstClr val="black"/>
                </a:solidFill>
                <a:latin typeface="Times New Roman" panose="02020603050405020304" pitchFamily="18" charset="0"/>
                <a:cs typeface="Times New Roman" panose="02020603050405020304" pitchFamily="18" charset="0"/>
              </a:rPr>
              <a:t>Atmaram</a:t>
            </a:r>
            <a:r>
              <a:rPr lang="en-US" sz="2800" dirty="0">
                <a:solidFill>
                  <a:prstClr val="black"/>
                </a:solidFill>
                <a:latin typeface="Times New Roman" panose="02020603050405020304" pitchFamily="18" charset="0"/>
                <a:cs typeface="Times New Roman" panose="02020603050405020304" pitchFamily="18" charset="0"/>
              </a:rPr>
              <a:t> &amp; Xu, Wei &amp; Ayotte, Lionel &amp; Thakur, Ganesh &amp; Hurst, Dow &amp; </a:t>
            </a:r>
            <a:r>
              <a:rPr lang="en-US" sz="2800" dirty="0" err="1">
                <a:solidFill>
                  <a:prstClr val="black"/>
                </a:solidFill>
                <a:latin typeface="Times New Roman" panose="02020603050405020304" pitchFamily="18" charset="0"/>
                <a:cs typeface="Times New Roman" panose="02020603050405020304" pitchFamily="18" charset="0"/>
              </a:rPr>
              <a:t>Abood</a:t>
            </a:r>
            <a:r>
              <a:rPr lang="en-US" sz="2800" dirty="0">
                <a:solidFill>
                  <a:prstClr val="black"/>
                </a:solidFill>
                <a:latin typeface="Times New Roman" panose="02020603050405020304" pitchFamily="18" charset="0"/>
                <a:cs typeface="Times New Roman" panose="02020603050405020304" pitchFamily="18" charset="0"/>
              </a:rPr>
              <a:t>, Mary &amp; Reggio, Patricia &amp; Fournier, Donna &amp; </a:t>
            </a:r>
            <a:r>
              <a:rPr lang="en-US" sz="2800" dirty="0" err="1">
                <a:solidFill>
                  <a:prstClr val="black"/>
                </a:solidFill>
                <a:latin typeface="Times New Roman" panose="02020603050405020304" pitchFamily="18" charset="0"/>
                <a:cs typeface="Times New Roman" panose="02020603050405020304" pitchFamily="18" charset="0"/>
              </a:rPr>
              <a:t>Makriyannis</a:t>
            </a:r>
            <a:r>
              <a:rPr lang="en-US" sz="2800" dirty="0">
                <a:solidFill>
                  <a:prstClr val="black"/>
                </a:solidFill>
                <a:latin typeface="Times New Roman" panose="02020603050405020304" pitchFamily="18" charset="0"/>
                <a:cs typeface="Times New Roman" panose="02020603050405020304" pitchFamily="18" charset="0"/>
              </a:rPr>
              <a:t>, Alexandros. (2006). (-)-7′-Isothiocyanato-11-hydroxy-1′,1′-dimethylheptylhexahydrocannabinol (AM841), a High-Affinity Electrophilic Ligand, Interacts Covalently with a Cysteine in Helix Six and Activates the CB1 Cannabinoid Receptor. Molecular pharmacology. 68. 1623-35. 10.1124/mol.105.014407.</a:t>
            </a:r>
          </a:p>
          <a:p>
            <a:pPr lvl="0">
              <a:spcBef>
                <a:spcPct val="20000"/>
              </a:spcBef>
            </a:pPr>
            <a:endParaRPr lang="en-US" sz="2800" dirty="0">
              <a:solidFill>
                <a:prstClr val="black"/>
              </a:solidFill>
              <a:latin typeface="Times New Roman" panose="02020603050405020304" pitchFamily="18" charset="0"/>
              <a:cs typeface="Times New Roman" panose="02020603050405020304" pitchFamily="18" charset="0"/>
            </a:endParaRPr>
          </a:p>
          <a:p>
            <a:pPr lvl="0">
              <a:spcBef>
                <a:spcPct val="20000"/>
              </a:spcBef>
            </a:pPr>
            <a:r>
              <a:rPr lang="en-US" sz="2800" dirty="0">
                <a:solidFill>
                  <a:prstClr val="black"/>
                </a:solidFill>
                <a:latin typeface="Times New Roman" panose="02020603050405020304" pitchFamily="18" charset="0"/>
                <a:cs typeface="Times New Roman" panose="02020603050405020304" pitchFamily="18" charset="0"/>
              </a:rPr>
              <a:t>National Center for Biotechnology Information (NCBI)[Internet]. Bethesda (MD): National Library of Medicine (US), National Center for Biotechnology Information; [1988] – [cited 2020 Oct 29]. Available from: https://www.ncbi.nlm.nih.gov/</a:t>
            </a:r>
          </a:p>
          <a:p>
            <a:pPr lvl="0">
              <a:spcBef>
                <a:spcPct val="20000"/>
              </a:spcBef>
            </a:pPr>
            <a:endParaRPr lang="en-US" sz="2800" dirty="0">
              <a:solidFill>
                <a:prstClr val="black"/>
              </a:solidFill>
              <a:latin typeface="Times New Roman" panose="02020603050405020304" pitchFamily="18" charset="0"/>
              <a:cs typeface="Times New Roman" panose="02020603050405020304" pitchFamily="18" charset="0"/>
            </a:endParaRPr>
          </a:p>
          <a:p>
            <a:pPr lvl="0">
              <a:spcBef>
                <a:spcPct val="20000"/>
              </a:spcBef>
            </a:pPr>
            <a:r>
              <a:rPr lang="en-US" sz="2800" dirty="0" err="1">
                <a:solidFill>
                  <a:prstClr val="black"/>
                </a:solidFill>
                <a:latin typeface="Times New Roman" panose="02020603050405020304" pitchFamily="18" charset="0"/>
                <a:cs typeface="Times New Roman" panose="02020603050405020304" pitchFamily="18" charset="0"/>
              </a:rPr>
              <a:t>Sudhir</a:t>
            </a:r>
            <a:r>
              <a:rPr lang="en-US" sz="2800" dirty="0">
                <a:solidFill>
                  <a:prstClr val="black"/>
                </a:solidFill>
                <a:latin typeface="Times New Roman" panose="02020603050405020304" pitchFamily="18" charset="0"/>
                <a:cs typeface="Times New Roman" panose="02020603050405020304" pitchFamily="18" charset="0"/>
              </a:rPr>
              <a:t> Kumar, Glen </a:t>
            </a:r>
            <a:r>
              <a:rPr lang="en-US" sz="2800" dirty="0" err="1">
                <a:solidFill>
                  <a:prstClr val="black"/>
                </a:solidFill>
                <a:latin typeface="Times New Roman" panose="02020603050405020304" pitchFamily="18" charset="0"/>
                <a:cs typeface="Times New Roman" panose="02020603050405020304" pitchFamily="18" charset="0"/>
              </a:rPr>
              <a:t>Stecher</a:t>
            </a:r>
            <a:r>
              <a:rPr lang="en-US" sz="2800" dirty="0">
                <a:solidFill>
                  <a:prstClr val="black"/>
                </a:solidFill>
                <a:latin typeface="Times New Roman" panose="02020603050405020304" pitchFamily="18" charset="0"/>
                <a:cs typeface="Times New Roman" panose="02020603050405020304" pitchFamily="18" charset="0"/>
              </a:rPr>
              <a:t>, Michael Li, Christina </a:t>
            </a:r>
            <a:r>
              <a:rPr lang="en-US" sz="2800" dirty="0" err="1">
                <a:solidFill>
                  <a:prstClr val="black"/>
                </a:solidFill>
                <a:latin typeface="Times New Roman" panose="02020603050405020304" pitchFamily="18" charset="0"/>
                <a:cs typeface="Times New Roman" panose="02020603050405020304" pitchFamily="18" charset="0"/>
              </a:rPr>
              <a:t>Knyaz</a:t>
            </a:r>
            <a:r>
              <a:rPr lang="en-US" sz="2800" dirty="0">
                <a:solidFill>
                  <a:prstClr val="black"/>
                </a:solidFill>
                <a:latin typeface="Times New Roman" panose="02020603050405020304" pitchFamily="18" charset="0"/>
                <a:cs typeface="Times New Roman" panose="02020603050405020304" pitchFamily="18" charset="0"/>
              </a:rPr>
              <a:t>, and </a:t>
            </a:r>
            <a:r>
              <a:rPr lang="en-US" sz="2800" dirty="0" err="1">
                <a:solidFill>
                  <a:prstClr val="black"/>
                </a:solidFill>
                <a:latin typeface="Times New Roman" panose="02020603050405020304" pitchFamily="18" charset="0"/>
                <a:cs typeface="Times New Roman" panose="02020603050405020304" pitchFamily="18" charset="0"/>
              </a:rPr>
              <a:t>Koichiro</a:t>
            </a:r>
            <a:r>
              <a:rPr lang="en-US" sz="2800" dirty="0">
                <a:solidFill>
                  <a:prstClr val="black"/>
                </a:solidFill>
                <a:latin typeface="Times New Roman" panose="02020603050405020304" pitchFamily="18" charset="0"/>
                <a:cs typeface="Times New Roman" panose="02020603050405020304" pitchFamily="18" charset="0"/>
              </a:rPr>
              <a:t> Tamura (2018) MEGA X: Molecular Evolutionary Genetics Analysis across computing platforms. </a:t>
            </a:r>
            <a:r>
              <a:rPr lang="en-US" sz="2800" i="1" dirty="0">
                <a:solidFill>
                  <a:prstClr val="black"/>
                </a:solidFill>
                <a:latin typeface="Times New Roman" panose="02020603050405020304" pitchFamily="18" charset="0"/>
                <a:cs typeface="Times New Roman" panose="02020603050405020304" pitchFamily="18" charset="0"/>
              </a:rPr>
              <a:t>Molecular Biology and Evolution</a:t>
            </a:r>
            <a:r>
              <a:rPr lang="en-US" sz="2800" dirty="0">
                <a:solidFill>
                  <a:prstClr val="black"/>
                </a:solidFill>
                <a:latin typeface="Times New Roman" panose="02020603050405020304" pitchFamily="18" charset="0"/>
                <a:cs typeface="Times New Roman" panose="02020603050405020304" pitchFamily="18" charset="0"/>
              </a:rPr>
              <a:t> 35:1547-1549</a:t>
            </a:r>
          </a:p>
        </p:txBody>
      </p:sp>
      <p:pic>
        <p:nvPicPr>
          <p:cNvPr id="37" name="Picture 36"/>
          <p:cNvPicPr>
            <a:picLocks noChangeAspect="1"/>
          </p:cNvPicPr>
          <p:nvPr/>
        </p:nvPicPr>
        <p:blipFill>
          <a:blip r:embed="rId7"/>
          <a:stretch>
            <a:fillRect/>
          </a:stretch>
        </p:blipFill>
        <p:spPr>
          <a:xfrm>
            <a:off x="32691360" y="25063791"/>
            <a:ext cx="8659840" cy="2206168"/>
          </a:xfrm>
          <a:prstGeom prst="rect">
            <a:avLst/>
          </a:prstGeom>
        </p:spPr>
      </p:pic>
      <p:sp>
        <p:nvSpPr>
          <p:cNvPr id="46" name="Title 1"/>
          <p:cNvSpPr txBox="1">
            <a:spLocks/>
          </p:cNvSpPr>
          <p:nvPr/>
        </p:nvSpPr>
        <p:spPr>
          <a:xfrm>
            <a:off x="31845626" y="25196671"/>
            <a:ext cx="10588293" cy="970204"/>
          </a:xfrm>
          <a:prstGeom prst="rect">
            <a:avLst/>
          </a:prstGeom>
          <a:effectLst>
            <a:reflection blurRad="6350" stA="52000" endA="300" endPos="35000" dir="5400000" sy="-100000" algn="bl" rotWithShape="0"/>
          </a:effectLst>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7200" b="0" i="0" u="none" strike="noStrike" kern="1200" cap="none" spc="0" normalizeH="0" baseline="0" noProof="0" dirty="0" smtClean="0">
                <a:ln>
                  <a:noFill/>
                </a:ln>
                <a:solidFill>
                  <a:schemeClr val="bg2"/>
                </a:solidFill>
                <a:effectLst/>
                <a:uLnTx/>
                <a:uFillTx/>
                <a:latin typeface="Gill Sans Std Bold Condensed"/>
                <a:ea typeface="+mj-ea"/>
                <a:cs typeface="+mj-cs"/>
              </a:rPr>
              <a:t>REFERENCES</a:t>
            </a:r>
          </a:p>
        </p:txBody>
      </p:sp>
      <p:sp>
        <p:nvSpPr>
          <p:cNvPr id="50" name="Rounded Rectangle 49"/>
          <p:cNvSpPr/>
          <p:nvPr/>
        </p:nvSpPr>
        <p:spPr>
          <a:xfrm>
            <a:off x="854740" y="6222646"/>
            <a:ext cx="11958329" cy="1493201"/>
          </a:xfrm>
          <a:prstGeom prst="roundRect">
            <a:avLst/>
          </a:prstGeom>
          <a:solidFill>
            <a:srgbClr val="4780A1"/>
          </a:solidFill>
          <a:effectLst>
            <a:reflection blurRad="6350" stA="52000" endA="300" endPos="3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Title 1"/>
          <p:cNvSpPr txBox="1">
            <a:spLocks/>
          </p:cNvSpPr>
          <p:nvPr/>
        </p:nvSpPr>
        <p:spPr>
          <a:xfrm>
            <a:off x="655205" y="6149606"/>
            <a:ext cx="12458266" cy="1572221"/>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lang="en-US" sz="8000" noProof="0" dirty="0" smtClean="0">
                <a:solidFill>
                  <a:schemeClr val="bg2"/>
                </a:solidFill>
                <a:latin typeface="Gill Sans Std Bold Condensed"/>
                <a:ea typeface="+mj-ea"/>
                <a:cs typeface="+mj-cs"/>
              </a:rPr>
              <a:t>INTRODUCTION</a:t>
            </a:r>
            <a:endParaRPr kumimoji="0" lang="en-US" sz="8000" b="0" i="0" u="none" strike="noStrike" kern="1200" cap="none" spc="0" normalizeH="0" baseline="0" noProof="0" dirty="0" smtClean="0">
              <a:ln>
                <a:noFill/>
              </a:ln>
              <a:solidFill>
                <a:schemeClr val="bg2"/>
              </a:solidFill>
              <a:effectLst/>
              <a:uLnTx/>
              <a:uFillTx/>
              <a:latin typeface="Gill Sans Std Bold Condensed"/>
              <a:ea typeface="+mj-ea"/>
              <a:cs typeface="+mj-cs"/>
            </a:endParaRPr>
          </a:p>
        </p:txBody>
      </p:sp>
      <p:pic>
        <p:nvPicPr>
          <p:cNvPr id="42" name="Picture 41"/>
          <p:cNvPicPr>
            <a:picLocks noChangeAspect="1"/>
          </p:cNvPicPr>
          <p:nvPr/>
        </p:nvPicPr>
        <p:blipFill>
          <a:blip r:embed="rId8"/>
          <a:stretch>
            <a:fillRect/>
          </a:stretch>
        </p:blipFill>
        <p:spPr>
          <a:xfrm>
            <a:off x="15031466" y="25819082"/>
            <a:ext cx="8412359" cy="6426305"/>
          </a:xfrm>
          <a:prstGeom prst="rect">
            <a:avLst/>
          </a:prstGeom>
        </p:spPr>
      </p:pic>
      <p:sp>
        <p:nvSpPr>
          <p:cNvPr id="43" name="TextBox 42"/>
          <p:cNvSpPr txBox="1"/>
          <p:nvPr/>
        </p:nvSpPr>
        <p:spPr>
          <a:xfrm>
            <a:off x="23819613" y="27166444"/>
            <a:ext cx="5648163" cy="3416320"/>
          </a:xfrm>
          <a:prstGeom prst="rect">
            <a:avLst/>
          </a:prstGeom>
          <a:solidFill>
            <a:schemeClr val="bg2"/>
          </a:solidFill>
          <a:ln w="3175">
            <a:solidFill>
              <a:srgbClr val="4780A1"/>
            </a:solidFill>
          </a:ln>
        </p:spPr>
        <p:txBody>
          <a:bodyPr wrap="square" rtlCol="0">
            <a:spAutoFit/>
          </a:bodyPr>
          <a:lstStyle/>
          <a:p>
            <a:pPr algn="ctr"/>
            <a:r>
              <a:rPr lang="en-US" sz="3600" dirty="0" smtClean="0"/>
              <a:t>Demonstration of the primer walking method</a:t>
            </a:r>
          </a:p>
          <a:p>
            <a:endParaRPr lang="en-US" sz="3600" dirty="0">
              <a:solidFill>
                <a:schemeClr val="bg1"/>
              </a:solidFill>
            </a:endParaRPr>
          </a:p>
          <a:p>
            <a:endParaRPr lang="en-US" sz="3600" dirty="0" smtClean="0">
              <a:solidFill>
                <a:schemeClr val="bg1"/>
              </a:solidFill>
            </a:endParaRPr>
          </a:p>
          <a:p>
            <a:endParaRPr lang="en-US" sz="3600" dirty="0">
              <a:solidFill>
                <a:schemeClr val="bg1"/>
              </a:solidFill>
            </a:endParaRPr>
          </a:p>
          <a:p>
            <a:endParaRPr lang="en-US" sz="3600" dirty="0">
              <a:solidFill>
                <a:schemeClr val="bg1"/>
              </a:solidFill>
            </a:endParaRPr>
          </a:p>
        </p:txBody>
      </p:sp>
      <p:sp>
        <p:nvSpPr>
          <p:cNvPr id="52" name="Rectangle 51"/>
          <p:cNvSpPr/>
          <p:nvPr/>
        </p:nvSpPr>
        <p:spPr>
          <a:xfrm rot="10800000" flipV="1">
            <a:off x="24102557" y="28726838"/>
            <a:ext cx="5271573" cy="1754326"/>
          </a:xfrm>
          <a:prstGeom prst="rect">
            <a:avLst/>
          </a:prstGeom>
        </p:spPr>
        <p:txBody>
          <a:bodyPr wrap="square">
            <a:spAutoFit/>
          </a:bodyPr>
          <a:lstStyle/>
          <a:p>
            <a:pPr algn="ctr"/>
            <a:r>
              <a:rPr lang="en-US" sz="3600" u="sng" dirty="0"/>
              <a:t>https://www.sciencedirect.com/topics/neuroscience/primer-walking</a:t>
            </a:r>
            <a:endParaRPr lang="en-US"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D971CE4E9C9B14A8934DAA609F611AE" ma:contentTypeVersion="12" ma:contentTypeDescription="Create a new document." ma:contentTypeScope="" ma:versionID="3e1b231e8617b44fea9e855da41c4f79">
  <xsd:schema xmlns:xsd="http://www.w3.org/2001/XMLSchema" xmlns:xs="http://www.w3.org/2001/XMLSchema" xmlns:p="http://schemas.microsoft.com/office/2006/metadata/properties" xmlns:ns3="c02ff646-a75b-435b-bd86-3943d83caf93" xmlns:ns4="47ff3dc1-7021-4582-b69f-e5e46c22f2a5" targetNamespace="http://schemas.microsoft.com/office/2006/metadata/properties" ma:root="true" ma:fieldsID="08b13e8f4902588f0dd19f150f5452c3" ns3:_="" ns4:_="">
    <xsd:import namespace="c02ff646-a75b-435b-bd86-3943d83caf93"/>
    <xsd:import namespace="47ff3dc1-7021-4582-b69f-e5e46c22f2a5"/>
    <xsd:element name="properties">
      <xsd:complexType>
        <xsd:sequence>
          <xsd:element name="documentManagement">
            <xsd:complexType>
              <xsd:all>
                <xsd:element ref="ns3:MediaServiceMetadata" minOccurs="0"/>
                <xsd:element ref="ns3:MediaServiceFastMetadata"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2ff646-a75b-435b-bd86-3943d83caf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ff3dc1-7021-4582-b69f-e5e46c22f2a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98A96B4-322F-4F3C-8FAA-56EBAD5147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2ff646-a75b-435b-bd86-3943d83caf93"/>
    <ds:schemaRef ds:uri="47ff3dc1-7021-4582-b69f-e5e46c22f2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744D916-D732-4A93-9696-043C528F4054}">
  <ds:schemaRefs>
    <ds:schemaRef ds:uri="http://schemas.microsoft.com/sharepoint/v3/contenttype/forms"/>
  </ds:schemaRefs>
</ds:datastoreItem>
</file>

<file path=customXml/itemProps3.xml><?xml version="1.0" encoding="utf-8"?>
<ds:datastoreItem xmlns:ds="http://schemas.openxmlformats.org/officeDocument/2006/customXml" ds:itemID="{A05D8AF7-885B-4BAD-B43D-81CD6F4C02DC}">
  <ds:schemaRefs>
    <ds:schemaRef ds:uri="http://purl.org/dc/elements/1.1/"/>
    <ds:schemaRef ds:uri="http://schemas.microsoft.com/office/infopath/2007/PartnerControls"/>
    <ds:schemaRef ds:uri="http://www.w3.org/XML/1998/namespace"/>
    <ds:schemaRef ds:uri="http://purl.org/dc/terms/"/>
    <ds:schemaRef ds:uri="http://schemas.microsoft.com/office/2006/documentManagement/types"/>
    <ds:schemaRef ds:uri="http://schemas.openxmlformats.org/package/2006/metadata/core-properties"/>
    <ds:schemaRef ds:uri="http://purl.org/dc/dcmitype/"/>
    <ds:schemaRef ds:uri="47ff3dc1-7021-4582-b69f-e5e46c22f2a5"/>
    <ds:schemaRef ds:uri="c02ff646-a75b-435b-bd86-3943d83caf93"/>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685</TotalTime>
  <Words>907</Words>
  <Application>Microsoft Office PowerPoint</Application>
  <PresentationFormat>Custom</PresentationFormat>
  <Paragraphs>26</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Frutiger LT Std 55 Roman</vt:lpstr>
      <vt:lpstr>Gill Sans Std Bold Condensed</vt:lpstr>
      <vt:lpstr>Gill Sans Std Shadowed</vt:lpstr>
      <vt:lpstr>Times New Roman</vt:lpstr>
      <vt:lpstr>Office Theme</vt:lpstr>
      <vt:lpstr>Characterization of the Cannabinoid Receptor – 1 Gene in Three Beagle Dogs and Six Cats </vt:lpstr>
    </vt:vector>
  </TitlesOfParts>
  <Company>Auburn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Cloning of the Feline Renal Dopamine D1 Receptor</dc:title>
  <dc:creator>Kristen West</dc:creator>
  <cp:lastModifiedBy>Sarah Ezell</cp:lastModifiedBy>
  <cp:revision>68</cp:revision>
  <dcterms:created xsi:type="dcterms:W3CDTF">2011-03-10T16:06:45Z</dcterms:created>
  <dcterms:modified xsi:type="dcterms:W3CDTF">2020-10-30T01:42:45Z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0x0101006D971CE4E9C9B14A8934DAA609F611AE</vt:lpwstr>
  </property>
</Properties>
</file>